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450" r:id="rId6"/>
    <p:sldId id="455" r:id="rId7"/>
    <p:sldId id="444" r:id="rId8"/>
    <p:sldId id="457" r:id="rId9"/>
    <p:sldId id="420" r:id="rId10"/>
    <p:sldId id="415" r:id="rId11"/>
    <p:sldId id="423" r:id="rId12"/>
    <p:sldId id="460" r:id="rId13"/>
    <p:sldId id="465" r:id="rId14"/>
    <p:sldId id="421" r:id="rId15"/>
    <p:sldId id="430" r:id="rId16"/>
    <p:sldId id="463" r:id="rId17"/>
    <p:sldId id="443" r:id="rId18"/>
    <p:sldId id="418" r:id="rId19"/>
    <p:sldId id="461" r:id="rId20"/>
    <p:sldId id="433" r:id="rId21"/>
    <p:sldId id="462" r:id="rId22"/>
    <p:sldId id="466" r:id="rId23"/>
    <p:sldId id="387" r:id="rId24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CC"/>
    <a:srgbClr val="984807"/>
    <a:srgbClr val="990000"/>
    <a:srgbClr val="00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0" autoAdjust="0"/>
    <p:restoredTop sz="87484" autoAdjust="0"/>
  </p:normalViewPr>
  <p:slideViewPr>
    <p:cSldViewPr>
      <p:cViewPr varScale="1">
        <p:scale>
          <a:sx n="91" d="100"/>
          <a:sy n="91" d="100"/>
        </p:scale>
        <p:origin x="564" y="84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31197-CB4A-4081-B7C1-9F1A36F67959}" type="doc">
      <dgm:prSet loTypeId="urn:microsoft.com/office/officeart/2005/8/layout/list1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B71527AE-4D92-4790-B8B7-DC10C1E53307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Нове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споруди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влаштування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флагштоку по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Маяковського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uk-UA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вул.Замкова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м.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Вінниці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1B02F2-BA85-456A-8FCF-E2962905A3DE}" type="parTrans" cxnId="{FFC6C7FF-A4ED-476C-A018-CF7026E89041}">
      <dgm:prSet/>
      <dgm:spPr/>
      <dgm:t>
        <a:bodyPr/>
        <a:lstStyle/>
        <a:p>
          <a:endParaRPr lang="ru-RU"/>
        </a:p>
      </dgm:t>
    </dgm:pt>
    <dgm:pt modelId="{30D4B178-92CE-491C-B598-5C74B09B3D89}" type="sibTrans" cxnId="{FFC6C7FF-A4ED-476C-A018-CF7026E89041}">
      <dgm:prSet/>
      <dgm:spPr/>
      <dgm:t>
        <a:bodyPr/>
        <a:lstStyle/>
        <a:p>
          <a:endParaRPr lang="ru-RU"/>
        </a:p>
      </dgm:t>
    </dgm:pt>
    <dgm:pt modelId="{C559A481-37B1-46A7-840C-3E549ED6545C}" type="pres">
      <dgm:prSet presAssocID="{FCC31197-CB4A-4081-B7C1-9F1A36F6795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9E9CCA-20A2-44E9-888B-61A7E3352D6B}" type="pres">
      <dgm:prSet presAssocID="{B71527AE-4D92-4790-B8B7-DC10C1E53307}" presName="parentLin" presStyleCnt="0"/>
      <dgm:spPr/>
    </dgm:pt>
    <dgm:pt modelId="{355E1213-1F72-4526-A55C-F3BB1674B1E9}" type="pres">
      <dgm:prSet presAssocID="{B71527AE-4D92-4790-B8B7-DC10C1E5330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2130079E-3C2D-483E-947A-664C2838CEF7}" type="pres">
      <dgm:prSet presAssocID="{B71527AE-4D92-4790-B8B7-DC10C1E53307}" presName="parentText" presStyleLbl="node1" presStyleIdx="0" presStyleCnt="1" custScaleY="57102" custLinFactX="21541" custLinFactY="-12984" custLinFactNeighborX="1000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E5DC2-F6EE-4928-A79B-83C0903C3D48}" type="pres">
      <dgm:prSet presAssocID="{B71527AE-4D92-4790-B8B7-DC10C1E53307}" presName="negativeSpace" presStyleCnt="0"/>
      <dgm:spPr/>
    </dgm:pt>
    <dgm:pt modelId="{08A65DEC-F79C-46B2-B7F2-72A7E7E3D838}" type="pres">
      <dgm:prSet presAssocID="{B71527AE-4D92-4790-B8B7-DC10C1E53307}" presName="childText" presStyleLbl="conFgAcc1" presStyleIdx="0" presStyleCnt="1" custScaleX="60747" custScaleY="23091" custLinFactY="-82101" custLinFactNeighborX="39253" custLinFactNeighborY="-100000">
        <dgm:presLayoutVars>
          <dgm:bulletEnabled val="1"/>
        </dgm:presLayoutVars>
      </dgm:prSet>
      <dgm:spPr/>
    </dgm:pt>
  </dgm:ptLst>
  <dgm:cxnLst>
    <dgm:cxn modelId="{FFC6C7FF-A4ED-476C-A018-CF7026E89041}" srcId="{FCC31197-CB4A-4081-B7C1-9F1A36F67959}" destId="{B71527AE-4D92-4790-B8B7-DC10C1E53307}" srcOrd="0" destOrd="0" parTransId="{2F1B02F2-BA85-456A-8FCF-E2962905A3DE}" sibTransId="{30D4B178-92CE-491C-B598-5C74B09B3D89}"/>
    <dgm:cxn modelId="{2BFB51D3-AC9E-4C56-ADD8-45D8C6F27550}" type="presOf" srcId="{FCC31197-CB4A-4081-B7C1-9F1A36F67959}" destId="{C559A481-37B1-46A7-840C-3E549ED6545C}" srcOrd="0" destOrd="0" presId="urn:microsoft.com/office/officeart/2005/8/layout/list1"/>
    <dgm:cxn modelId="{F2B9F43B-1E4F-447C-A97E-1929D986FDB8}" type="presOf" srcId="{B71527AE-4D92-4790-B8B7-DC10C1E53307}" destId="{2130079E-3C2D-483E-947A-664C2838CEF7}" srcOrd="1" destOrd="0" presId="urn:microsoft.com/office/officeart/2005/8/layout/list1"/>
    <dgm:cxn modelId="{6CF15B96-7ADC-4060-98E2-EC5AE12CBD56}" type="presOf" srcId="{B71527AE-4D92-4790-B8B7-DC10C1E53307}" destId="{355E1213-1F72-4526-A55C-F3BB1674B1E9}" srcOrd="0" destOrd="0" presId="urn:microsoft.com/office/officeart/2005/8/layout/list1"/>
    <dgm:cxn modelId="{C9EB476D-9450-4535-8455-7027FDB4B3E4}" type="presParOf" srcId="{C559A481-37B1-46A7-840C-3E549ED6545C}" destId="{EA9E9CCA-20A2-44E9-888B-61A7E3352D6B}" srcOrd="0" destOrd="0" presId="urn:microsoft.com/office/officeart/2005/8/layout/list1"/>
    <dgm:cxn modelId="{8ED309C9-4DED-46BE-BA0A-8159E0B8E79D}" type="presParOf" srcId="{EA9E9CCA-20A2-44E9-888B-61A7E3352D6B}" destId="{355E1213-1F72-4526-A55C-F3BB1674B1E9}" srcOrd="0" destOrd="0" presId="urn:microsoft.com/office/officeart/2005/8/layout/list1"/>
    <dgm:cxn modelId="{4801B672-B156-409E-956C-93F063C98338}" type="presParOf" srcId="{EA9E9CCA-20A2-44E9-888B-61A7E3352D6B}" destId="{2130079E-3C2D-483E-947A-664C2838CEF7}" srcOrd="1" destOrd="0" presId="urn:microsoft.com/office/officeart/2005/8/layout/list1"/>
    <dgm:cxn modelId="{B4CFF3BC-52C3-4366-957D-33F8A95CFF6E}" type="presParOf" srcId="{C559A481-37B1-46A7-840C-3E549ED6545C}" destId="{C91E5DC2-F6EE-4928-A79B-83C0903C3D48}" srcOrd="1" destOrd="0" presId="urn:microsoft.com/office/officeart/2005/8/layout/list1"/>
    <dgm:cxn modelId="{E8B2B84C-CBCA-4325-B023-3F3A1A4295A5}" type="presParOf" srcId="{C559A481-37B1-46A7-840C-3E549ED6545C}" destId="{08A65DEC-F79C-46B2-B7F2-72A7E7E3D838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FFF55A1-399E-4235-A304-FDF1BE9719FC}" type="doc">
      <dgm:prSet loTypeId="urn:microsoft.com/office/officeart/2005/8/layout/list1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D6A88DAB-D035-488F-8507-38E74DADA0F5}">
      <dgm:prSet phldrT="[Текст]" custT="1"/>
      <dgm:spPr/>
      <dgm:t>
        <a:bodyPr/>
        <a:lstStyle/>
        <a:p>
          <a:endParaRPr lang="uk-UA" sz="1600" b="0" i="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6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19,289 млн. грн, </a:t>
          </a:r>
        </a:p>
        <a:p>
          <a:r>
            <a:rPr lang="uk-UA" sz="16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серпень 2019- вересень 2021 рр.</a:t>
          </a:r>
        </a:p>
        <a:p>
          <a:r>
            <a:rPr lang="uk-UA" sz="16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– 3967,3  м²  </a:t>
          </a:r>
        </a:p>
        <a:p>
          <a:r>
            <a:rPr lang="uk-UA" sz="16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– 77,1%                         </a:t>
          </a:r>
        </a:p>
        <a:p>
          <a:endParaRPr lang="ru-RU" dirty="0"/>
        </a:p>
      </dgm:t>
    </dgm:pt>
    <dgm:pt modelId="{9798A196-527D-4FBC-89C3-E7ED2D8E9138}" type="parTrans" cxnId="{7F2864E6-1F2D-4D20-BA3A-BC5AC97D383F}">
      <dgm:prSet/>
      <dgm:spPr/>
      <dgm:t>
        <a:bodyPr/>
        <a:lstStyle/>
        <a:p>
          <a:endParaRPr lang="ru-RU"/>
        </a:p>
      </dgm:t>
    </dgm:pt>
    <dgm:pt modelId="{3DBC84B8-BCA1-4C24-B0A3-C16DB5D969ED}" type="sibTrans" cxnId="{7F2864E6-1F2D-4D20-BA3A-BC5AC97D383F}">
      <dgm:prSet/>
      <dgm:spPr/>
      <dgm:t>
        <a:bodyPr/>
        <a:lstStyle/>
        <a:p>
          <a:endParaRPr lang="ru-RU"/>
        </a:p>
      </dgm:t>
    </dgm:pt>
    <dgm:pt modelId="{3611D174-260F-4427-AFF6-C4B73F65E9AB}" type="pres">
      <dgm:prSet presAssocID="{2FFF55A1-399E-4235-A304-FDF1BE9719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A1689B-2ECF-4974-BBF6-771BA3C12220}" type="pres">
      <dgm:prSet presAssocID="{D6A88DAB-D035-488F-8507-38E74DADA0F5}" presName="parentLin" presStyleCnt="0"/>
      <dgm:spPr/>
    </dgm:pt>
    <dgm:pt modelId="{6D258085-10DA-455B-BFC0-AE5486A2EE48}" type="pres">
      <dgm:prSet presAssocID="{D6A88DAB-D035-488F-8507-38E74DADA0F5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40212547-94E5-4D3D-9401-DA4AEE1A3311}" type="pres">
      <dgm:prSet presAssocID="{D6A88DAB-D035-488F-8507-38E74DADA0F5}" presName="parentText" presStyleLbl="node1" presStyleIdx="0" presStyleCnt="1" custScaleX="137494" custScaleY="85350" custLinFactX="-337" custLinFactNeighborX="-100000" custLinFactNeighborY="-4108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C717D3-3C54-44C0-BEDD-EDC66ED22823}" type="pres">
      <dgm:prSet presAssocID="{D6A88DAB-D035-488F-8507-38E74DADA0F5}" presName="negativeSpace" presStyleCnt="0"/>
      <dgm:spPr/>
    </dgm:pt>
    <dgm:pt modelId="{B48777A0-A70E-477C-918E-F945827B089B}" type="pres">
      <dgm:prSet presAssocID="{D6A88DAB-D035-488F-8507-38E74DADA0F5}" presName="childText" presStyleLbl="conFgAcc1" presStyleIdx="0" presStyleCnt="1" custScaleX="99837" custScaleY="78281" custLinFactY="-11476" custLinFactNeighborX="-442" custLinFactNeighborY="-100000">
        <dgm:presLayoutVars>
          <dgm:bulletEnabled val="1"/>
        </dgm:presLayoutVars>
      </dgm:prSet>
      <dgm:spPr/>
    </dgm:pt>
  </dgm:ptLst>
  <dgm:cxnLst>
    <dgm:cxn modelId="{3055ED4D-659F-4A66-B2F4-DF5297A2DFC7}" type="presOf" srcId="{D6A88DAB-D035-488F-8507-38E74DADA0F5}" destId="{6D258085-10DA-455B-BFC0-AE5486A2EE48}" srcOrd="0" destOrd="0" presId="urn:microsoft.com/office/officeart/2005/8/layout/list1"/>
    <dgm:cxn modelId="{7F2864E6-1F2D-4D20-BA3A-BC5AC97D383F}" srcId="{2FFF55A1-399E-4235-A304-FDF1BE9719FC}" destId="{D6A88DAB-D035-488F-8507-38E74DADA0F5}" srcOrd="0" destOrd="0" parTransId="{9798A196-527D-4FBC-89C3-E7ED2D8E9138}" sibTransId="{3DBC84B8-BCA1-4C24-B0A3-C16DB5D969ED}"/>
    <dgm:cxn modelId="{FA829C05-78BE-4323-A849-D3DB8AA8AAD3}" type="presOf" srcId="{2FFF55A1-399E-4235-A304-FDF1BE9719FC}" destId="{3611D174-260F-4427-AFF6-C4B73F65E9AB}" srcOrd="0" destOrd="0" presId="urn:microsoft.com/office/officeart/2005/8/layout/list1"/>
    <dgm:cxn modelId="{C720A695-3D1C-4C24-9883-0064AFED6648}" type="presOf" srcId="{D6A88DAB-D035-488F-8507-38E74DADA0F5}" destId="{40212547-94E5-4D3D-9401-DA4AEE1A3311}" srcOrd="1" destOrd="0" presId="urn:microsoft.com/office/officeart/2005/8/layout/list1"/>
    <dgm:cxn modelId="{1D325232-DB2E-4478-9DCD-36E5D27FC977}" type="presParOf" srcId="{3611D174-260F-4427-AFF6-C4B73F65E9AB}" destId="{91A1689B-2ECF-4974-BBF6-771BA3C12220}" srcOrd="0" destOrd="0" presId="urn:microsoft.com/office/officeart/2005/8/layout/list1"/>
    <dgm:cxn modelId="{B4946E38-20C0-4206-B674-072E59DA80E8}" type="presParOf" srcId="{91A1689B-2ECF-4974-BBF6-771BA3C12220}" destId="{6D258085-10DA-455B-BFC0-AE5486A2EE48}" srcOrd="0" destOrd="0" presId="urn:microsoft.com/office/officeart/2005/8/layout/list1"/>
    <dgm:cxn modelId="{ACB73B14-D1FB-4271-9777-854DE7A67773}" type="presParOf" srcId="{91A1689B-2ECF-4974-BBF6-771BA3C12220}" destId="{40212547-94E5-4D3D-9401-DA4AEE1A3311}" srcOrd="1" destOrd="0" presId="urn:microsoft.com/office/officeart/2005/8/layout/list1"/>
    <dgm:cxn modelId="{56ADC88A-3719-4442-ACC5-349D1472EDBE}" type="presParOf" srcId="{3611D174-260F-4427-AFF6-C4B73F65E9AB}" destId="{11C717D3-3C54-44C0-BEDD-EDC66ED22823}" srcOrd="1" destOrd="0" presId="urn:microsoft.com/office/officeart/2005/8/layout/list1"/>
    <dgm:cxn modelId="{0B05BB47-EA17-42EB-B447-47903D0A95D6}" type="presParOf" srcId="{3611D174-260F-4427-AFF6-C4B73F65E9AB}" destId="{B48777A0-A70E-477C-918E-F945827B089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E407741-F1CF-4144-B9D2-CFED73E85C0B}" type="doc">
      <dgm:prSet loTypeId="urn:microsoft.com/office/officeart/2005/8/layout/list1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17BD0EF9-30FB-4F9E-949B-3F46F77F74C5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</a:t>
          </a:r>
          <a:r>
            <a:rPr lang="uk-UA" sz="2400" b="1" i="1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адмінбудівлі</a:t>
          </a:r>
          <a:r>
            <a:rPr lang="uk-UA" sz="24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 по вул. Соборна, 36 в м. Вінниця</a:t>
          </a:r>
          <a:endParaRPr lang="uk-UA" sz="2400" b="1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132E37DE-057B-4EFE-80AE-1B6868F03640}" type="parTrans" cxnId="{AFAFFBEB-D9A0-4C68-8D73-25098E36A410}">
      <dgm:prSet/>
      <dgm:spPr/>
      <dgm:t>
        <a:bodyPr/>
        <a:lstStyle/>
        <a:p>
          <a:endParaRPr lang="ru-RU"/>
        </a:p>
      </dgm:t>
    </dgm:pt>
    <dgm:pt modelId="{9A27BE28-6C41-4BD5-8CE5-4357C5F3BF92}" type="sibTrans" cxnId="{AFAFFBEB-D9A0-4C68-8D73-25098E36A410}">
      <dgm:prSet/>
      <dgm:spPr/>
      <dgm:t>
        <a:bodyPr/>
        <a:lstStyle/>
        <a:p>
          <a:endParaRPr lang="ru-RU"/>
        </a:p>
      </dgm:t>
    </dgm:pt>
    <dgm:pt modelId="{271E8DD5-C07E-4350-9982-86036F4DB6AB}" type="pres">
      <dgm:prSet presAssocID="{DE407741-F1CF-4144-B9D2-CFED73E85C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7E9EF3-CEA3-4754-8A19-AF5B0A1097FE}" type="pres">
      <dgm:prSet presAssocID="{17BD0EF9-30FB-4F9E-949B-3F46F77F74C5}" presName="parentLin" presStyleCnt="0"/>
      <dgm:spPr/>
    </dgm:pt>
    <dgm:pt modelId="{757F0833-7CEA-454A-89C0-BD4057760561}" type="pres">
      <dgm:prSet presAssocID="{17BD0EF9-30FB-4F9E-949B-3F46F77F74C5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C6B6A4E5-D69B-494E-9001-985AABD37F82}" type="pres">
      <dgm:prSet presAssocID="{17BD0EF9-30FB-4F9E-949B-3F46F77F74C5}" presName="parentText" presStyleLbl="node1" presStyleIdx="0" presStyleCnt="1" custScaleX="134864" custScaleY="94922" custLinFactNeighborX="-88459" custLinFactNeighborY="5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7E9A3-642B-4439-9537-ADD6D5F6A544}" type="pres">
      <dgm:prSet presAssocID="{17BD0EF9-30FB-4F9E-949B-3F46F77F74C5}" presName="negativeSpace" presStyleCnt="0"/>
      <dgm:spPr/>
    </dgm:pt>
    <dgm:pt modelId="{D7F4A6AB-01F6-4D1C-88B3-9A8F562CDAA2}" type="pres">
      <dgm:prSet presAssocID="{17BD0EF9-30FB-4F9E-949B-3F46F77F74C5}" presName="childText" presStyleLbl="conFgAcc1" presStyleIdx="0" presStyleCnt="1" custScaleY="111694" custLinFactNeighborX="86" custLinFactNeighborY="-95604">
        <dgm:presLayoutVars>
          <dgm:bulletEnabled val="1"/>
        </dgm:presLayoutVars>
      </dgm:prSet>
      <dgm:spPr/>
    </dgm:pt>
  </dgm:ptLst>
  <dgm:cxnLst>
    <dgm:cxn modelId="{AFAFFBEB-D9A0-4C68-8D73-25098E36A410}" srcId="{DE407741-F1CF-4144-B9D2-CFED73E85C0B}" destId="{17BD0EF9-30FB-4F9E-949B-3F46F77F74C5}" srcOrd="0" destOrd="0" parTransId="{132E37DE-057B-4EFE-80AE-1B6868F03640}" sibTransId="{9A27BE28-6C41-4BD5-8CE5-4357C5F3BF92}"/>
    <dgm:cxn modelId="{C3B2A81B-A85A-4407-9542-3D120009DDC9}" type="presOf" srcId="{DE407741-F1CF-4144-B9D2-CFED73E85C0B}" destId="{271E8DD5-C07E-4350-9982-86036F4DB6AB}" srcOrd="0" destOrd="0" presId="urn:microsoft.com/office/officeart/2005/8/layout/list1"/>
    <dgm:cxn modelId="{360F71A9-57DF-4FEB-BD7E-8A617A6B6DD2}" type="presOf" srcId="{17BD0EF9-30FB-4F9E-949B-3F46F77F74C5}" destId="{757F0833-7CEA-454A-89C0-BD4057760561}" srcOrd="0" destOrd="0" presId="urn:microsoft.com/office/officeart/2005/8/layout/list1"/>
    <dgm:cxn modelId="{CB3C4C2B-26B7-4D76-83CF-5E850CF37449}" type="presOf" srcId="{17BD0EF9-30FB-4F9E-949B-3F46F77F74C5}" destId="{C6B6A4E5-D69B-494E-9001-985AABD37F82}" srcOrd="1" destOrd="0" presId="urn:microsoft.com/office/officeart/2005/8/layout/list1"/>
    <dgm:cxn modelId="{040087FE-6E7E-4E19-A852-B808E033C0AD}" type="presParOf" srcId="{271E8DD5-C07E-4350-9982-86036F4DB6AB}" destId="{027E9EF3-CEA3-4754-8A19-AF5B0A1097FE}" srcOrd="0" destOrd="0" presId="urn:microsoft.com/office/officeart/2005/8/layout/list1"/>
    <dgm:cxn modelId="{35199F9B-11A3-4AAE-A005-DB33CE88BC61}" type="presParOf" srcId="{027E9EF3-CEA3-4754-8A19-AF5B0A1097FE}" destId="{757F0833-7CEA-454A-89C0-BD4057760561}" srcOrd="0" destOrd="0" presId="urn:microsoft.com/office/officeart/2005/8/layout/list1"/>
    <dgm:cxn modelId="{F0D3C7BF-8254-4453-97EE-5453627E8C24}" type="presParOf" srcId="{027E9EF3-CEA3-4754-8A19-AF5B0A1097FE}" destId="{C6B6A4E5-D69B-494E-9001-985AABD37F82}" srcOrd="1" destOrd="0" presId="urn:microsoft.com/office/officeart/2005/8/layout/list1"/>
    <dgm:cxn modelId="{7BC39CE1-C45B-43F5-8441-75719FF365BA}" type="presParOf" srcId="{271E8DD5-C07E-4350-9982-86036F4DB6AB}" destId="{3B97E9A3-642B-4439-9537-ADD6D5F6A544}" srcOrd="1" destOrd="0" presId="urn:microsoft.com/office/officeart/2005/8/layout/list1"/>
    <dgm:cxn modelId="{4C3F111E-7BEF-45C1-9429-1A30988D9B9A}" type="presParOf" srcId="{271E8DD5-C07E-4350-9982-86036F4DB6AB}" destId="{D7F4A6AB-01F6-4D1C-88B3-9A8F562CDAA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CFE2E77-7778-4C72-950F-2FFB4BA8A208}" type="doc">
      <dgm:prSet loTypeId="urn:microsoft.com/office/officeart/2005/8/layout/list1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72B4175-95EA-44F5-B12C-160577ADD677}">
      <dgm:prSet phldrT="[Текст]" custT="1"/>
      <dgm:spPr/>
      <dgm:t>
        <a:bodyPr/>
        <a:lstStyle/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5,017 млн. грн, </a:t>
          </a:r>
        </a:p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робіт: листопад 2019р-грудень 2022р</a:t>
          </a:r>
        </a:p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-59,7%</a:t>
          </a:r>
          <a:endParaRPr lang="ru-RU" sz="2000" dirty="0"/>
        </a:p>
      </dgm:t>
    </dgm:pt>
    <dgm:pt modelId="{EE83E497-1C61-47EC-A824-948D05FECA46}" type="parTrans" cxnId="{5A0D9710-8BAC-4A21-96EA-92596308BCB3}">
      <dgm:prSet/>
      <dgm:spPr/>
      <dgm:t>
        <a:bodyPr/>
        <a:lstStyle/>
        <a:p>
          <a:endParaRPr lang="ru-RU"/>
        </a:p>
      </dgm:t>
    </dgm:pt>
    <dgm:pt modelId="{B0BEFD85-ED5B-4C6B-B74A-113AD47D3E89}" type="sibTrans" cxnId="{5A0D9710-8BAC-4A21-96EA-92596308BCB3}">
      <dgm:prSet/>
      <dgm:spPr/>
      <dgm:t>
        <a:bodyPr/>
        <a:lstStyle/>
        <a:p>
          <a:endParaRPr lang="ru-RU"/>
        </a:p>
      </dgm:t>
    </dgm:pt>
    <dgm:pt modelId="{85D62C44-53B5-4FAE-B1DE-4CD26E7959E3}" type="pres">
      <dgm:prSet presAssocID="{6CFE2E77-7778-4C72-950F-2FFB4BA8A20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286066-50B4-4645-8CDB-2B038B1355F4}" type="pres">
      <dgm:prSet presAssocID="{072B4175-95EA-44F5-B12C-160577ADD677}" presName="parentLin" presStyleCnt="0"/>
      <dgm:spPr/>
    </dgm:pt>
    <dgm:pt modelId="{7CFC8BC2-DFAD-458F-8DA9-05FC4C0BB601}" type="pres">
      <dgm:prSet presAssocID="{072B4175-95EA-44F5-B12C-160577ADD67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2F2A628-C9D5-450C-BF69-7BA99DEA62F3}" type="pres">
      <dgm:prSet presAssocID="{072B4175-95EA-44F5-B12C-160577ADD677}" presName="parentText" presStyleLbl="node1" presStyleIdx="0" presStyleCnt="1" custScaleX="157296" custScaleY="82406" custLinFactX="-493" custLinFactNeighborX="-100000" custLinFactNeighborY="151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044F84-E747-4A6E-85F8-6A258749459C}" type="pres">
      <dgm:prSet presAssocID="{072B4175-95EA-44F5-B12C-160577ADD677}" presName="negativeSpace" presStyleCnt="0"/>
      <dgm:spPr/>
    </dgm:pt>
    <dgm:pt modelId="{D8B98B65-D708-488C-83FF-F8521499EB17}" type="pres">
      <dgm:prSet presAssocID="{072B4175-95EA-44F5-B12C-160577ADD677}" presName="childText" presStyleLbl="conFgAcc1" presStyleIdx="0" presStyleCnt="1" custScaleY="58571" custLinFactNeighborX="-486" custLinFactNeighborY="51110">
        <dgm:presLayoutVars>
          <dgm:bulletEnabled val="1"/>
        </dgm:presLayoutVars>
      </dgm:prSet>
      <dgm:spPr/>
    </dgm:pt>
  </dgm:ptLst>
  <dgm:cxnLst>
    <dgm:cxn modelId="{FD447711-C19E-41F5-A09A-DCE087BDE2AA}" type="presOf" srcId="{072B4175-95EA-44F5-B12C-160577ADD677}" destId="{B2F2A628-C9D5-450C-BF69-7BA99DEA62F3}" srcOrd="1" destOrd="0" presId="urn:microsoft.com/office/officeart/2005/8/layout/list1"/>
    <dgm:cxn modelId="{5A0D9710-8BAC-4A21-96EA-92596308BCB3}" srcId="{6CFE2E77-7778-4C72-950F-2FFB4BA8A208}" destId="{072B4175-95EA-44F5-B12C-160577ADD677}" srcOrd="0" destOrd="0" parTransId="{EE83E497-1C61-47EC-A824-948D05FECA46}" sibTransId="{B0BEFD85-ED5B-4C6B-B74A-113AD47D3E89}"/>
    <dgm:cxn modelId="{1D5468BD-D3E4-4BFC-84F5-B7BE57149662}" type="presOf" srcId="{6CFE2E77-7778-4C72-950F-2FFB4BA8A208}" destId="{85D62C44-53B5-4FAE-B1DE-4CD26E7959E3}" srcOrd="0" destOrd="0" presId="urn:microsoft.com/office/officeart/2005/8/layout/list1"/>
    <dgm:cxn modelId="{E914E714-5051-4031-9AE7-22B7181FFA7E}" type="presOf" srcId="{072B4175-95EA-44F5-B12C-160577ADD677}" destId="{7CFC8BC2-DFAD-458F-8DA9-05FC4C0BB601}" srcOrd="0" destOrd="0" presId="urn:microsoft.com/office/officeart/2005/8/layout/list1"/>
    <dgm:cxn modelId="{C6CEDCB4-97A9-447D-9DBE-423AB61C9FD6}" type="presParOf" srcId="{85D62C44-53B5-4FAE-B1DE-4CD26E7959E3}" destId="{BB286066-50B4-4645-8CDB-2B038B1355F4}" srcOrd="0" destOrd="0" presId="urn:microsoft.com/office/officeart/2005/8/layout/list1"/>
    <dgm:cxn modelId="{B388F690-24B1-49AF-BE03-DF14E3EC3EAE}" type="presParOf" srcId="{BB286066-50B4-4645-8CDB-2B038B1355F4}" destId="{7CFC8BC2-DFAD-458F-8DA9-05FC4C0BB601}" srcOrd="0" destOrd="0" presId="urn:microsoft.com/office/officeart/2005/8/layout/list1"/>
    <dgm:cxn modelId="{3A97F022-1B1F-4DDB-9D34-44F162B66D39}" type="presParOf" srcId="{BB286066-50B4-4645-8CDB-2B038B1355F4}" destId="{B2F2A628-C9D5-450C-BF69-7BA99DEA62F3}" srcOrd="1" destOrd="0" presId="urn:microsoft.com/office/officeart/2005/8/layout/list1"/>
    <dgm:cxn modelId="{79845D7B-A823-462D-A757-BBB0EFBE293D}" type="presParOf" srcId="{85D62C44-53B5-4FAE-B1DE-4CD26E7959E3}" destId="{76044F84-E747-4A6E-85F8-6A258749459C}" srcOrd="1" destOrd="0" presId="urn:microsoft.com/office/officeart/2005/8/layout/list1"/>
    <dgm:cxn modelId="{4AE31DB5-66DB-435C-A68C-FDC5F444C2A5}" type="presParOf" srcId="{85D62C44-53B5-4FAE-B1DE-4CD26E7959E3}" destId="{D8B98B65-D708-488C-83FF-F8521499EB17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DA71F2-EA20-42B2-A61C-E9C6A8922839}" type="doc">
      <dgm:prSet loTypeId="urn:microsoft.com/office/officeart/2005/8/layout/list1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4B4C7730-30D3-49C4-AB2A-EC5826F51C69}">
      <dgm:prSet phldrT="[Текст]" custT="1"/>
      <dgm:spPr/>
      <dgm:t>
        <a:bodyPr/>
        <a:lstStyle/>
        <a:p>
          <a:pPr lvl="0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 – 10,075 млн. грн, </a:t>
          </a:r>
        </a:p>
        <a:p>
          <a:pPr lvl="0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липень 2021- серпень 2021 р. р.</a:t>
          </a:r>
        </a:p>
        <a:p>
          <a:pPr lvl="0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-  0,056 га.</a:t>
          </a:r>
        </a:p>
      </dgm:t>
    </dgm:pt>
    <dgm:pt modelId="{0CAF1E1E-B323-4B1F-9D47-2BA4A0F2D20B}" type="parTrans" cxnId="{83515B61-1811-4362-AC5C-3A581C7860E0}">
      <dgm:prSet/>
      <dgm:spPr/>
      <dgm:t>
        <a:bodyPr/>
        <a:lstStyle/>
        <a:p>
          <a:endParaRPr lang="ru-RU"/>
        </a:p>
      </dgm:t>
    </dgm:pt>
    <dgm:pt modelId="{3E068689-F920-4003-9FD0-F927DAEC20C0}" type="sibTrans" cxnId="{83515B61-1811-4362-AC5C-3A581C7860E0}">
      <dgm:prSet/>
      <dgm:spPr/>
      <dgm:t>
        <a:bodyPr/>
        <a:lstStyle/>
        <a:p>
          <a:endParaRPr lang="ru-RU"/>
        </a:p>
      </dgm:t>
    </dgm:pt>
    <dgm:pt modelId="{DA228DB2-D707-40EA-8337-EB99681CBD88}" type="pres">
      <dgm:prSet presAssocID="{45DA71F2-EA20-42B2-A61C-E9C6A89228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FE2740-6714-4F58-B31E-DC08BB345D2B}" type="pres">
      <dgm:prSet presAssocID="{4B4C7730-30D3-49C4-AB2A-EC5826F51C69}" presName="parentLin" presStyleCnt="0"/>
      <dgm:spPr/>
    </dgm:pt>
    <dgm:pt modelId="{BC93332A-0DD4-4673-AB64-6D202FDDE5DA}" type="pres">
      <dgm:prSet presAssocID="{4B4C7730-30D3-49C4-AB2A-EC5826F51C69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F7663C15-E676-4E35-952E-D90DB6C8A93E}" type="pres">
      <dgm:prSet presAssocID="{4B4C7730-30D3-49C4-AB2A-EC5826F51C69}" presName="parentText" presStyleLbl="node1" presStyleIdx="0" presStyleCnt="1" custScaleX="156121" custScaleY="77278" custLinFactX="-25147" custLinFactY="12716" custLinFactNeighborX="-10000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1291A-C588-4A56-B9ED-AD094E3F4D56}" type="pres">
      <dgm:prSet presAssocID="{4B4C7730-30D3-49C4-AB2A-EC5826F51C69}" presName="negativeSpace" presStyleCnt="0"/>
      <dgm:spPr/>
    </dgm:pt>
    <dgm:pt modelId="{B994F058-FA33-42C5-A7DD-5C3FEA38D761}" type="pres">
      <dgm:prSet presAssocID="{4B4C7730-30D3-49C4-AB2A-EC5826F51C69}" presName="childText" presStyleLbl="conFgAcc1" presStyleIdx="0" presStyleCnt="1" custScaleY="72500" custLinFactY="71484" custLinFactNeighborX="-25000" custLinFactNeighborY="100000">
        <dgm:presLayoutVars>
          <dgm:bulletEnabled val="1"/>
        </dgm:presLayoutVars>
      </dgm:prSet>
      <dgm:spPr/>
    </dgm:pt>
  </dgm:ptLst>
  <dgm:cxnLst>
    <dgm:cxn modelId="{22090671-E0B1-4DEF-9487-879C2E43420F}" type="presOf" srcId="{4B4C7730-30D3-49C4-AB2A-EC5826F51C69}" destId="{F7663C15-E676-4E35-952E-D90DB6C8A93E}" srcOrd="1" destOrd="0" presId="urn:microsoft.com/office/officeart/2005/8/layout/list1"/>
    <dgm:cxn modelId="{43D65DA4-98F6-48BF-BA8E-EF7A9C10B141}" type="presOf" srcId="{45DA71F2-EA20-42B2-A61C-E9C6A8922839}" destId="{DA228DB2-D707-40EA-8337-EB99681CBD88}" srcOrd="0" destOrd="0" presId="urn:microsoft.com/office/officeart/2005/8/layout/list1"/>
    <dgm:cxn modelId="{83515B61-1811-4362-AC5C-3A581C7860E0}" srcId="{45DA71F2-EA20-42B2-A61C-E9C6A8922839}" destId="{4B4C7730-30D3-49C4-AB2A-EC5826F51C69}" srcOrd="0" destOrd="0" parTransId="{0CAF1E1E-B323-4B1F-9D47-2BA4A0F2D20B}" sibTransId="{3E068689-F920-4003-9FD0-F927DAEC20C0}"/>
    <dgm:cxn modelId="{AEE39D11-2B03-4280-942D-2964573FE20A}" type="presOf" srcId="{4B4C7730-30D3-49C4-AB2A-EC5826F51C69}" destId="{BC93332A-0DD4-4673-AB64-6D202FDDE5DA}" srcOrd="0" destOrd="0" presId="urn:microsoft.com/office/officeart/2005/8/layout/list1"/>
    <dgm:cxn modelId="{5160B9F9-09CA-4970-A647-A2E9B2674AA6}" type="presParOf" srcId="{DA228DB2-D707-40EA-8337-EB99681CBD88}" destId="{EDFE2740-6714-4F58-B31E-DC08BB345D2B}" srcOrd="0" destOrd="0" presId="urn:microsoft.com/office/officeart/2005/8/layout/list1"/>
    <dgm:cxn modelId="{EEAF490F-EE45-428F-8F4E-2FDEB8113B9D}" type="presParOf" srcId="{EDFE2740-6714-4F58-B31E-DC08BB345D2B}" destId="{BC93332A-0DD4-4673-AB64-6D202FDDE5DA}" srcOrd="0" destOrd="0" presId="urn:microsoft.com/office/officeart/2005/8/layout/list1"/>
    <dgm:cxn modelId="{8C81C359-A9B6-447B-B938-C2AFF0AE832D}" type="presParOf" srcId="{EDFE2740-6714-4F58-B31E-DC08BB345D2B}" destId="{F7663C15-E676-4E35-952E-D90DB6C8A93E}" srcOrd="1" destOrd="0" presId="urn:microsoft.com/office/officeart/2005/8/layout/list1"/>
    <dgm:cxn modelId="{A7F783D8-2CAF-4147-B49E-C6DAB8D2A538}" type="presParOf" srcId="{DA228DB2-D707-40EA-8337-EB99681CBD88}" destId="{68C1291A-C588-4A56-B9ED-AD094E3F4D56}" srcOrd="1" destOrd="0" presId="urn:microsoft.com/office/officeart/2005/8/layout/list1"/>
    <dgm:cxn modelId="{4CEDBEEF-4AB7-46A4-9D14-2ABCE778E682}" type="presParOf" srcId="{DA228DB2-D707-40EA-8337-EB99681CBD88}" destId="{B994F058-FA33-42C5-A7DD-5C3FEA38D761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11403E-C23E-4732-A5A6-C560DC846280}" type="doc">
      <dgm:prSet loTypeId="urn:microsoft.com/office/officeart/2005/8/layout/list1" loCatId="list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0FB2154C-9F80-4BA6-B362-2DC873BE045C}">
      <dgm:prSet phldrT="[Текст]" custT="1"/>
      <dgm:spPr/>
      <dgm:t>
        <a:bodyPr/>
        <a:lstStyle/>
        <a:p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спортивного ядра закладу «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Загальноосвітня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школа </a:t>
          </a:r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I-III</a:t>
          </a:r>
          <a:r>
            <a: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ступенів №29 Вінницької міської ради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Київська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149 в </a:t>
          </a:r>
          <a:r>
            <a:rPr lang="ru-RU" sz="20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м.Вінниця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63E827-B6B0-4138-9B09-AD4FB08AA3EE}" type="parTrans" cxnId="{B46CF89D-1F54-4B37-93D0-0959219C6400}">
      <dgm:prSet/>
      <dgm:spPr/>
      <dgm:t>
        <a:bodyPr/>
        <a:lstStyle/>
        <a:p>
          <a:endParaRPr lang="ru-RU"/>
        </a:p>
      </dgm:t>
    </dgm:pt>
    <dgm:pt modelId="{A2CACC2C-618E-4E97-A7C0-BE4DC8899DA5}" type="sibTrans" cxnId="{B46CF89D-1F54-4B37-93D0-0959219C6400}">
      <dgm:prSet/>
      <dgm:spPr/>
      <dgm:t>
        <a:bodyPr/>
        <a:lstStyle/>
        <a:p>
          <a:endParaRPr lang="ru-RU"/>
        </a:p>
      </dgm:t>
    </dgm:pt>
    <dgm:pt modelId="{37F7D914-438B-48C9-B0F4-3F296FD8B7D1}" type="pres">
      <dgm:prSet presAssocID="{D911403E-C23E-4732-A5A6-C560DC84628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ED16AF-DD16-40B4-97A0-CB12E2E7FCDD}" type="pres">
      <dgm:prSet presAssocID="{0FB2154C-9F80-4BA6-B362-2DC873BE045C}" presName="parentLin" presStyleCnt="0"/>
      <dgm:spPr/>
    </dgm:pt>
    <dgm:pt modelId="{5A75F3C5-CE5F-4B71-8DFC-8392E08AF8F8}" type="pres">
      <dgm:prSet presAssocID="{0FB2154C-9F80-4BA6-B362-2DC873BE045C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4248F9E1-8E8C-4188-A794-2D1CFBA4C199}" type="pres">
      <dgm:prSet presAssocID="{0FB2154C-9F80-4BA6-B362-2DC873BE045C}" presName="parentText" presStyleLbl="node1" presStyleIdx="0" presStyleCnt="1" custScaleX="131079" custScaleY="58984" custLinFactNeighborX="3658" custLinFactNeighborY="10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530452-ACE0-4B23-B13E-2416C4117C80}" type="pres">
      <dgm:prSet presAssocID="{0FB2154C-9F80-4BA6-B362-2DC873BE045C}" presName="negativeSpace" presStyleCnt="0"/>
      <dgm:spPr/>
    </dgm:pt>
    <dgm:pt modelId="{4F7FAF80-8A08-40A8-B775-39EAD063CCBF}" type="pres">
      <dgm:prSet presAssocID="{0FB2154C-9F80-4BA6-B362-2DC873BE045C}" presName="childText" presStyleLbl="conFgAcc1" presStyleIdx="0" presStyleCnt="1" custScaleY="55727" custLinFactNeighborX="-190" custLinFactNeighborY="21722">
        <dgm:presLayoutVars>
          <dgm:bulletEnabled val="1"/>
        </dgm:presLayoutVars>
      </dgm:prSet>
      <dgm:spPr/>
    </dgm:pt>
  </dgm:ptLst>
  <dgm:cxnLst>
    <dgm:cxn modelId="{9DF5F315-E203-40CC-A63D-C8C1DD59131C}" type="presOf" srcId="{D911403E-C23E-4732-A5A6-C560DC846280}" destId="{37F7D914-438B-48C9-B0F4-3F296FD8B7D1}" srcOrd="0" destOrd="0" presId="urn:microsoft.com/office/officeart/2005/8/layout/list1"/>
    <dgm:cxn modelId="{4473F5CA-C989-4701-84E5-FA95D505F23C}" type="presOf" srcId="{0FB2154C-9F80-4BA6-B362-2DC873BE045C}" destId="{4248F9E1-8E8C-4188-A794-2D1CFBA4C199}" srcOrd="1" destOrd="0" presId="urn:microsoft.com/office/officeart/2005/8/layout/list1"/>
    <dgm:cxn modelId="{4CEF1EC6-2E5B-4260-BFFE-12948CE333EB}" type="presOf" srcId="{0FB2154C-9F80-4BA6-B362-2DC873BE045C}" destId="{5A75F3C5-CE5F-4B71-8DFC-8392E08AF8F8}" srcOrd="0" destOrd="0" presId="urn:microsoft.com/office/officeart/2005/8/layout/list1"/>
    <dgm:cxn modelId="{B46CF89D-1F54-4B37-93D0-0959219C6400}" srcId="{D911403E-C23E-4732-A5A6-C560DC846280}" destId="{0FB2154C-9F80-4BA6-B362-2DC873BE045C}" srcOrd="0" destOrd="0" parTransId="{5F63E827-B6B0-4138-9B09-AD4FB08AA3EE}" sibTransId="{A2CACC2C-618E-4E97-A7C0-BE4DC8899DA5}"/>
    <dgm:cxn modelId="{B3DE1D3C-DE06-47EE-A945-CB1440A27B32}" type="presParOf" srcId="{37F7D914-438B-48C9-B0F4-3F296FD8B7D1}" destId="{E4ED16AF-DD16-40B4-97A0-CB12E2E7FCDD}" srcOrd="0" destOrd="0" presId="urn:microsoft.com/office/officeart/2005/8/layout/list1"/>
    <dgm:cxn modelId="{A26FA63A-EF1E-408D-A93E-41544FC75F7F}" type="presParOf" srcId="{E4ED16AF-DD16-40B4-97A0-CB12E2E7FCDD}" destId="{5A75F3C5-CE5F-4B71-8DFC-8392E08AF8F8}" srcOrd="0" destOrd="0" presId="urn:microsoft.com/office/officeart/2005/8/layout/list1"/>
    <dgm:cxn modelId="{89AC4FD4-F8F1-4FED-9E20-BF81D3DFCDC7}" type="presParOf" srcId="{E4ED16AF-DD16-40B4-97A0-CB12E2E7FCDD}" destId="{4248F9E1-8E8C-4188-A794-2D1CFBA4C199}" srcOrd="1" destOrd="0" presId="urn:microsoft.com/office/officeart/2005/8/layout/list1"/>
    <dgm:cxn modelId="{7FDD971C-EBCF-4B86-AF02-905DEF007819}" type="presParOf" srcId="{37F7D914-438B-48C9-B0F4-3F296FD8B7D1}" destId="{8B530452-ACE0-4B23-B13E-2416C4117C80}" srcOrd="1" destOrd="0" presId="urn:microsoft.com/office/officeart/2005/8/layout/list1"/>
    <dgm:cxn modelId="{8056B654-CFE3-452E-8248-40741A595561}" type="presParOf" srcId="{37F7D914-438B-48C9-B0F4-3F296FD8B7D1}" destId="{4F7FAF80-8A08-40A8-B775-39EAD063CCB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10729C0-4567-4094-8EE4-06BDA2461424}" type="doc">
      <dgm:prSet loTypeId="urn:microsoft.com/office/officeart/2005/8/layout/list1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D9A421B5-53CE-4061-8E37-94E3AF45CB3C}">
      <dgm:prSet phldrT="[Текст]" custT="1"/>
      <dgm:spPr/>
      <dgm:t>
        <a:bodyPr/>
        <a:lstStyle/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21,741 млн. грн</a:t>
          </a:r>
        </a:p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червень 2021р-вересень2021р</a:t>
          </a:r>
        </a:p>
        <a:p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– 136 м</a:t>
          </a: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²</a:t>
          </a:r>
          <a:endParaRPr lang="uk-UA" sz="2000" b="1" i="1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F8515F-5515-42D0-82E3-2036CB2DA860}" type="parTrans" cxnId="{61760F31-B07B-48CF-9E4E-22C419C095BF}">
      <dgm:prSet/>
      <dgm:spPr/>
      <dgm:t>
        <a:bodyPr/>
        <a:lstStyle/>
        <a:p>
          <a:endParaRPr lang="ru-RU"/>
        </a:p>
      </dgm:t>
    </dgm:pt>
    <dgm:pt modelId="{9561B1D2-F6F3-47DB-AE3E-D0D856E0C820}" type="sibTrans" cxnId="{61760F31-B07B-48CF-9E4E-22C419C095BF}">
      <dgm:prSet/>
      <dgm:spPr/>
      <dgm:t>
        <a:bodyPr/>
        <a:lstStyle/>
        <a:p>
          <a:endParaRPr lang="ru-RU"/>
        </a:p>
      </dgm:t>
    </dgm:pt>
    <dgm:pt modelId="{F8ADDE78-D5A0-4C7C-99E6-4CE5B7EEC83F}" type="pres">
      <dgm:prSet presAssocID="{D10729C0-4567-4094-8EE4-06BDA246142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0B82B8A-49DC-467B-A604-3B7365A2F712}" type="pres">
      <dgm:prSet presAssocID="{D9A421B5-53CE-4061-8E37-94E3AF45CB3C}" presName="parentLin" presStyleCnt="0"/>
      <dgm:spPr/>
    </dgm:pt>
    <dgm:pt modelId="{76FDE541-C6C4-4744-AE0F-62DB7E9F608E}" type="pres">
      <dgm:prSet presAssocID="{D9A421B5-53CE-4061-8E37-94E3AF45CB3C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DF692DF-874C-426E-A65E-58B63B6EDB0C}" type="pres">
      <dgm:prSet presAssocID="{D9A421B5-53CE-4061-8E37-94E3AF45CB3C}" presName="parentText" presStyleLbl="node1" presStyleIdx="0" presStyleCnt="1" custScaleX="123758" custScaleY="210748" custLinFactNeighborX="-100000" custLinFactNeighborY="-730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80DCC-839B-4178-980D-3E1EACD3D0C1}" type="pres">
      <dgm:prSet presAssocID="{D9A421B5-53CE-4061-8E37-94E3AF45CB3C}" presName="negativeSpace" presStyleCnt="0"/>
      <dgm:spPr/>
    </dgm:pt>
    <dgm:pt modelId="{CBACC4AB-7D85-4CCF-908E-FABD9C1A7CAC}" type="pres">
      <dgm:prSet presAssocID="{D9A421B5-53CE-4061-8E37-94E3AF45CB3C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0A62F1FB-D904-4350-A0D1-87ED210359F4}" type="presOf" srcId="{D9A421B5-53CE-4061-8E37-94E3AF45CB3C}" destId="{76FDE541-C6C4-4744-AE0F-62DB7E9F608E}" srcOrd="0" destOrd="0" presId="urn:microsoft.com/office/officeart/2005/8/layout/list1"/>
    <dgm:cxn modelId="{69493E44-8C4F-4EF3-B3A5-1C41FB8D7D23}" type="presOf" srcId="{D9A421B5-53CE-4061-8E37-94E3AF45CB3C}" destId="{BDF692DF-874C-426E-A65E-58B63B6EDB0C}" srcOrd="1" destOrd="0" presId="urn:microsoft.com/office/officeart/2005/8/layout/list1"/>
    <dgm:cxn modelId="{61760F31-B07B-48CF-9E4E-22C419C095BF}" srcId="{D10729C0-4567-4094-8EE4-06BDA2461424}" destId="{D9A421B5-53CE-4061-8E37-94E3AF45CB3C}" srcOrd="0" destOrd="0" parTransId="{6DF8515F-5515-42D0-82E3-2036CB2DA860}" sibTransId="{9561B1D2-F6F3-47DB-AE3E-D0D856E0C820}"/>
    <dgm:cxn modelId="{DA6D9286-4AB6-4648-9967-49D22CE705AE}" type="presOf" srcId="{D10729C0-4567-4094-8EE4-06BDA2461424}" destId="{F8ADDE78-D5A0-4C7C-99E6-4CE5B7EEC83F}" srcOrd="0" destOrd="0" presId="urn:microsoft.com/office/officeart/2005/8/layout/list1"/>
    <dgm:cxn modelId="{CD1964B7-3741-430B-9A22-DC12E4990775}" type="presParOf" srcId="{F8ADDE78-D5A0-4C7C-99E6-4CE5B7EEC83F}" destId="{80B82B8A-49DC-467B-A604-3B7365A2F712}" srcOrd="0" destOrd="0" presId="urn:microsoft.com/office/officeart/2005/8/layout/list1"/>
    <dgm:cxn modelId="{9A107F9B-20B7-4E8B-9D54-86AF213C0D38}" type="presParOf" srcId="{80B82B8A-49DC-467B-A604-3B7365A2F712}" destId="{76FDE541-C6C4-4744-AE0F-62DB7E9F608E}" srcOrd="0" destOrd="0" presId="urn:microsoft.com/office/officeart/2005/8/layout/list1"/>
    <dgm:cxn modelId="{B2C8505C-DF78-44CB-BE6D-AEBD1CDEA143}" type="presParOf" srcId="{80B82B8A-49DC-467B-A604-3B7365A2F712}" destId="{BDF692DF-874C-426E-A65E-58B63B6EDB0C}" srcOrd="1" destOrd="0" presId="urn:microsoft.com/office/officeart/2005/8/layout/list1"/>
    <dgm:cxn modelId="{B77E04DC-9B86-4ECA-884B-E755730DAF6C}" type="presParOf" srcId="{F8ADDE78-D5A0-4C7C-99E6-4CE5B7EEC83F}" destId="{BE280DCC-839B-4178-980D-3E1EACD3D0C1}" srcOrd="1" destOrd="0" presId="urn:microsoft.com/office/officeart/2005/8/layout/list1"/>
    <dgm:cxn modelId="{83FA36E3-D373-4205-81BA-6D4107BEE7F4}" type="presParOf" srcId="{F8ADDE78-D5A0-4C7C-99E6-4CE5B7EEC83F}" destId="{CBACC4AB-7D85-4CCF-908E-FABD9C1A7CA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F4B77F-E19B-4B65-9F8F-9BA2EBD57BB9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88D22BA-9923-4D17-8E1F-14FC501EEAE9}">
      <dgm:prSet phldrT="[Текст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2000" b="1" i="1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2000" b="1" i="1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) комунального закладу «Загальноосвітня школа І-ІІІ ступенів №13 Вінницької міської ради» по вул.М.Шимка,1 в м. Вінниця</a:t>
          </a:r>
          <a:endParaRPr lang="uk-UA" sz="2000" b="1" dirty="0" smtClean="0">
            <a:ln w="22225">
              <a:prstDash val="solid"/>
            </a:ln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889250">
            <a:spcBef>
              <a:spcPct val="0"/>
            </a:spcBef>
          </a:pPr>
          <a:endParaRPr lang="ru-RU" dirty="0"/>
        </a:p>
      </dgm:t>
    </dgm:pt>
    <dgm:pt modelId="{9760C3B3-BD9D-4E6B-83A6-510B9D4B04A5}" type="parTrans" cxnId="{B8892B39-7567-4197-AEE7-34340402582E}">
      <dgm:prSet/>
      <dgm:spPr/>
      <dgm:t>
        <a:bodyPr/>
        <a:lstStyle/>
        <a:p>
          <a:endParaRPr lang="ru-RU"/>
        </a:p>
      </dgm:t>
    </dgm:pt>
    <dgm:pt modelId="{B5324365-8B0B-41E6-8F72-C859F258C8C7}" type="sibTrans" cxnId="{B8892B39-7567-4197-AEE7-34340402582E}">
      <dgm:prSet/>
      <dgm:spPr/>
      <dgm:t>
        <a:bodyPr/>
        <a:lstStyle/>
        <a:p>
          <a:endParaRPr lang="ru-RU"/>
        </a:p>
      </dgm:t>
    </dgm:pt>
    <dgm:pt modelId="{C9CC9546-46CA-4850-BEE8-FBF78B212493}" type="pres">
      <dgm:prSet presAssocID="{32F4B77F-E19B-4B65-9F8F-9BA2EBD57BB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432B24-E646-45A9-BD5F-B92060CFF42E}" type="pres">
      <dgm:prSet presAssocID="{F88D22BA-9923-4D17-8E1F-14FC501EEAE9}" presName="parentLin" presStyleCnt="0"/>
      <dgm:spPr/>
    </dgm:pt>
    <dgm:pt modelId="{914CF0B1-0D31-4B96-AF4E-1A2AE4699F08}" type="pres">
      <dgm:prSet presAssocID="{F88D22BA-9923-4D17-8E1F-14FC501EEAE9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9BC07087-8A63-4030-B069-57E75810866D}" type="pres">
      <dgm:prSet presAssocID="{F88D22BA-9923-4D17-8E1F-14FC501EEAE9}" presName="parentText" presStyleLbl="node1" presStyleIdx="0" presStyleCnt="1" custScaleX="131618" custScaleY="83644" custLinFactX="-224" custLinFactNeighborX="-100000" custLinFactNeighborY="9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4A33E-78D2-4A40-A0B3-2506DD462ACE}" type="pres">
      <dgm:prSet presAssocID="{F88D22BA-9923-4D17-8E1F-14FC501EEAE9}" presName="negativeSpace" presStyleCnt="0"/>
      <dgm:spPr/>
    </dgm:pt>
    <dgm:pt modelId="{E7CF98FA-E1C1-44B6-873C-E4EDDAA94EF9}" type="pres">
      <dgm:prSet presAssocID="{F88D22BA-9923-4D17-8E1F-14FC501EEAE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B8892B39-7567-4197-AEE7-34340402582E}" srcId="{32F4B77F-E19B-4B65-9F8F-9BA2EBD57BB9}" destId="{F88D22BA-9923-4D17-8E1F-14FC501EEAE9}" srcOrd="0" destOrd="0" parTransId="{9760C3B3-BD9D-4E6B-83A6-510B9D4B04A5}" sibTransId="{B5324365-8B0B-41E6-8F72-C859F258C8C7}"/>
    <dgm:cxn modelId="{D9C09E94-88E8-440F-A65C-69402C2C0140}" type="presOf" srcId="{F88D22BA-9923-4D17-8E1F-14FC501EEAE9}" destId="{914CF0B1-0D31-4B96-AF4E-1A2AE4699F08}" srcOrd="0" destOrd="0" presId="urn:microsoft.com/office/officeart/2005/8/layout/list1"/>
    <dgm:cxn modelId="{8FFD0044-5340-454A-B2C9-85EFE5442881}" type="presOf" srcId="{32F4B77F-E19B-4B65-9F8F-9BA2EBD57BB9}" destId="{C9CC9546-46CA-4850-BEE8-FBF78B212493}" srcOrd="0" destOrd="0" presId="urn:microsoft.com/office/officeart/2005/8/layout/list1"/>
    <dgm:cxn modelId="{FE35FEF4-D213-497F-A5F7-6AB07315D62E}" type="presOf" srcId="{F88D22BA-9923-4D17-8E1F-14FC501EEAE9}" destId="{9BC07087-8A63-4030-B069-57E75810866D}" srcOrd="1" destOrd="0" presId="urn:microsoft.com/office/officeart/2005/8/layout/list1"/>
    <dgm:cxn modelId="{7C36BD81-8386-48EF-856A-D5EABBC3390E}" type="presParOf" srcId="{C9CC9546-46CA-4850-BEE8-FBF78B212493}" destId="{2E432B24-E646-45A9-BD5F-B92060CFF42E}" srcOrd="0" destOrd="0" presId="urn:microsoft.com/office/officeart/2005/8/layout/list1"/>
    <dgm:cxn modelId="{7BC3CA43-BDE2-49EE-A946-3D797EB8F3E3}" type="presParOf" srcId="{2E432B24-E646-45A9-BD5F-B92060CFF42E}" destId="{914CF0B1-0D31-4B96-AF4E-1A2AE4699F08}" srcOrd="0" destOrd="0" presId="urn:microsoft.com/office/officeart/2005/8/layout/list1"/>
    <dgm:cxn modelId="{D9381934-818D-4501-9E08-96FCB24DE0D5}" type="presParOf" srcId="{2E432B24-E646-45A9-BD5F-B92060CFF42E}" destId="{9BC07087-8A63-4030-B069-57E75810866D}" srcOrd="1" destOrd="0" presId="urn:microsoft.com/office/officeart/2005/8/layout/list1"/>
    <dgm:cxn modelId="{57E305D3-9C71-48D9-ABD0-762022F30174}" type="presParOf" srcId="{C9CC9546-46CA-4850-BEE8-FBF78B212493}" destId="{E2F4A33E-78D2-4A40-A0B3-2506DD462ACE}" srcOrd="1" destOrd="0" presId="urn:microsoft.com/office/officeart/2005/8/layout/list1"/>
    <dgm:cxn modelId="{B8732C7A-088C-457C-8B0C-80C3E0FA6BDD}" type="presParOf" srcId="{C9CC9546-46CA-4850-BEE8-FBF78B212493}" destId="{E7CF98FA-E1C1-44B6-873C-E4EDDAA94EF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21BCE8-96BD-4E95-B89B-918EF6CC3D0C}" type="doc">
      <dgm:prSet loTypeId="urn:microsoft.com/office/officeart/2005/8/layout/list1" loCatId="list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5DF55B9-E342-476E-ACDF-9B6D8A47D837}">
      <dgm:prSet phldrT="[Текст]" custT="1"/>
      <dgm:spPr>
        <a:gradFill rotWithShape="0">
          <a:gsLst>
            <a:gs pos="2000">
              <a:schemeClr val="bg2">
                <a:lumMod val="1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endParaRPr lang="uk-UA" sz="1800" b="1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8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24,460млн. грн</a:t>
          </a:r>
        </a:p>
        <a:p>
          <a:r>
            <a:rPr lang="uk-UA" sz="18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–вересень 2020- грудень 2021 рр. </a:t>
          </a:r>
        </a:p>
        <a:p>
          <a:r>
            <a:rPr lang="uk-UA" sz="18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– 4316 м²  </a:t>
          </a:r>
        </a:p>
        <a:p>
          <a:endParaRPr lang="ru-RU" dirty="0"/>
        </a:p>
      </dgm:t>
    </dgm:pt>
    <dgm:pt modelId="{051D31AA-81DF-40CF-91B9-E1294B13BCC0}" type="parTrans" cxnId="{B83FC574-3D1B-4C78-9122-C65DC706DAC1}">
      <dgm:prSet/>
      <dgm:spPr/>
      <dgm:t>
        <a:bodyPr/>
        <a:lstStyle/>
        <a:p>
          <a:endParaRPr lang="ru-RU"/>
        </a:p>
      </dgm:t>
    </dgm:pt>
    <dgm:pt modelId="{27D5592A-1A65-4763-9332-8D9DD1E50CD8}" type="sibTrans" cxnId="{B83FC574-3D1B-4C78-9122-C65DC706DAC1}">
      <dgm:prSet/>
      <dgm:spPr/>
      <dgm:t>
        <a:bodyPr/>
        <a:lstStyle/>
        <a:p>
          <a:endParaRPr lang="ru-RU"/>
        </a:p>
      </dgm:t>
    </dgm:pt>
    <dgm:pt modelId="{85AC56DE-D904-4E33-86EF-0287EE976F3E}" type="pres">
      <dgm:prSet presAssocID="{2D21BCE8-96BD-4E95-B89B-918EF6CC3D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84C016-0179-40BB-A21C-EFA9B6E924EB}" type="pres">
      <dgm:prSet presAssocID="{E5DF55B9-E342-476E-ACDF-9B6D8A47D837}" presName="parentLin" presStyleCnt="0"/>
      <dgm:spPr/>
    </dgm:pt>
    <dgm:pt modelId="{DF163F6A-F353-4A73-BE33-1942E5801504}" type="pres">
      <dgm:prSet presAssocID="{E5DF55B9-E342-476E-ACDF-9B6D8A47D83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9B3B0B7-1B6C-4191-B32A-21C1CEF3CDE2}" type="pres">
      <dgm:prSet presAssocID="{E5DF55B9-E342-476E-ACDF-9B6D8A47D837}" presName="parentText" presStyleLbl="node1" presStyleIdx="0" presStyleCnt="1" custScaleX="153661" custScaleY="76695" custLinFactX="-822" custLinFactY="101791" custLinFactNeighborX="-100000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3C532A-8B90-4979-97FC-E8C21B0CDA04}" type="pres">
      <dgm:prSet presAssocID="{E5DF55B9-E342-476E-ACDF-9B6D8A47D837}" presName="negativeSpace" presStyleCnt="0"/>
      <dgm:spPr/>
    </dgm:pt>
    <dgm:pt modelId="{38FA16F2-4F8D-4EB0-AE92-314C54D4AC75}" type="pres">
      <dgm:prSet presAssocID="{E5DF55B9-E342-476E-ACDF-9B6D8A47D837}" presName="childText" presStyleLbl="conFgAcc1" presStyleIdx="0" presStyleCnt="1" custScaleX="100000" custScaleY="65539" custLinFactY="200000" custLinFactNeighborX="-508" custLinFactNeighborY="244955">
        <dgm:presLayoutVars>
          <dgm:bulletEnabled val="1"/>
        </dgm:presLayoutVars>
      </dgm:prSet>
      <dgm:spPr/>
    </dgm:pt>
  </dgm:ptLst>
  <dgm:cxnLst>
    <dgm:cxn modelId="{5A96D521-2923-4827-B5E1-AF0979382E4F}" type="presOf" srcId="{E5DF55B9-E342-476E-ACDF-9B6D8A47D837}" destId="{D9B3B0B7-1B6C-4191-B32A-21C1CEF3CDE2}" srcOrd="1" destOrd="0" presId="urn:microsoft.com/office/officeart/2005/8/layout/list1"/>
    <dgm:cxn modelId="{2E5C4ECA-1ED7-47F8-BACA-32640D015723}" type="presOf" srcId="{E5DF55B9-E342-476E-ACDF-9B6D8A47D837}" destId="{DF163F6A-F353-4A73-BE33-1942E5801504}" srcOrd="0" destOrd="0" presId="urn:microsoft.com/office/officeart/2005/8/layout/list1"/>
    <dgm:cxn modelId="{B83FC574-3D1B-4C78-9122-C65DC706DAC1}" srcId="{2D21BCE8-96BD-4E95-B89B-918EF6CC3D0C}" destId="{E5DF55B9-E342-476E-ACDF-9B6D8A47D837}" srcOrd="0" destOrd="0" parTransId="{051D31AA-81DF-40CF-91B9-E1294B13BCC0}" sibTransId="{27D5592A-1A65-4763-9332-8D9DD1E50CD8}"/>
    <dgm:cxn modelId="{543CDD6C-A06A-41EF-A824-9C71A37200B7}" type="presOf" srcId="{2D21BCE8-96BD-4E95-B89B-918EF6CC3D0C}" destId="{85AC56DE-D904-4E33-86EF-0287EE976F3E}" srcOrd="0" destOrd="0" presId="urn:microsoft.com/office/officeart/2005/8/layout/list1"/>
    <dgm:cxn modelId="{D9B05628-3C88-4448-9FC9-0EC76B64CD47}" type="presParOf" srcId="{85AC56DE-D904-4E33-86EF-0287EE976F3E}" destId="{5684C016-0179-40BB-A21C-EFA9B6E924EB}" srcOrd="0" destOrd="0" presId="urn:microsoft.com/office/officeart/2005/8/layout/list1"/>
    <dgm:cxn modelId="{6DF239D8-E5B8-4EBA-9675-6FA50F4A6DB3}" type="presParOf" srcId="{5684C016-0179-40BB-A21C-EFA9B6E924EB}" destId="{DF163F6A-F353-4A73-BE33-1942E5801504}" srcOrd="0" destOrd="0" presId="urn:microsoft.com/office/officeart/2005/8/layout/list1"/>
    <dgm:cxn modelId="{3350CC15-D00F-49AD-A056-C727B3B73B10}" type="presParOf" srcId="{5684C016-0179-40BB-A21C-EFA9B6E924EB}" destId="{D9B3B0B7-1B6C-4191-B32A-21C1CEF3CDE2}" srcOrd="1" destOrd="0" presId="urn:microsoft.com/office/officeart/2005/8/layout/list1"/>
    <dgm:cxn modelId="{1FD18082-3C3A-4E5B-94F7-90EC9AE66FFF}" type="presParOf" srcId="{85AC56DE-D904-4E33-86EF-0287EE976F3E}" destId="{B53C532A-8B90-4979-97FC-E8C21B0CDA04}" srcOrd="1" destOrd="0" presId="urn:microsoft.com/office/officeart/2005/8/layout/list1"/>
    <dgm:cxn modelId="{52630A09-26E2-44BB-83BC-86F5EC3D070B}" type="presParOf" srcId="{85AC56DE-D904-4E33-86EF-0287EE976F3E}" destId="{38FA16F2-4F8D-4EB0-AE92-314C54D4AC7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642A277-6841-4394-8041-2A3561D2FB01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96A7D87-F19F-4A11-985B-5AAEE09B986D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  <a:gs pos="43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2000" b="1" i="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2000" b="1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) комунального закладу "Дошкільний навчальний заклад №21 Вінницької міської ради" по вул. Міліційна ,8 в м. Вінниця</a:t>
          </a:r>
        </a:p>
        <a:p>
          <a:pPr lvl="0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E1A1DBC3-3935-4DA9-B69C-7DD036ED59DA}" type="parTrans" cxnId="{6C426DEA-98AD-4652-9E11-734AF950F4E0}">
      <dgm:prSet/>
      <dgm:spPr/>
      <dgm:t>
        <a:bodyPr/>
        <a:lstStyle/>
        <a:p>
          <a:endParaRPr lang="ru-RU"/>
        </a:p>
      </dgm:t>
    </dgm:pt>
    <dgm:pt modelId="{489C0E18-48AF-4D82-9BF9-1A232194BC3B}" type="sibTrans" cxnId="{6C426DEA-98AD-4652-9E11-734AF950F4E0}">
      <dgm:prSet/>
      <dgm:spPr/>
      <dgm:t>
        <a:bodyPr/>
        <a:lstStyle/>
        <a:p>
          <a:endParaRPr lang="ru-RU"/>
        </a:p>
      </dgm:t>
    </dgm:pt>
    <dgm:pt modelId="{4C64E790-5C75-433C-90B5-AB2B33C53BA2}" type="pres">
      <dgm:prSet presAssocID="{3642A277-6841-4394-8041-2A3561D2FB0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14CC16-0D95-4A8A-BD2E-C76C0C8BD5DD}" type="pres">
      <dgm:prSet presAssocID="{E96A7D87-F19F-4A11-985B-5AAEE09B986D}" presName="parentLin" presStyleCnt="0"/>
      <dgm:spPr/>
    </dgm:pt>
    <dgm:pt modelId="{ADABD0EF-B067-4CDA-B388-A0818BF1DBA0}" type="pres">
      <dgm:prSet presAssocID="{E96A7D87-F19F-4A11-985B-5AAEE09B986D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BD061673-05F6-420A-84BD-03936B336D18}" type="pres">
      <dgm:prSet presAssocID="{E96A7D87-F19F-4A11-985B-5AAEE09B986D}" presName="parentText" presStyleLbl="node1" presStyleIdx="0" presStyleCnt="1" custScaleX="136391" custScaleY="279296" custLinFactX="-744" custLinFactNeighborX="-100000" custLinFactNeighborY="-134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0E29EF-B6D1-485E-847C-978ACE6CF2ED}" type="pres">
      <dgm:prSet presAssocID="{E96A7D87-F19F-4A11-985B-5AAEE09B986D}" presName="negativeSpace" presStyleCnt="0"/>
      <dgm:spPr/>
    </dgm:pt>
    <dgm:pt modelId="{69C27792-6449-4E49-988C-4D594CE59A89}" type="pres">
      <dgm:prSet presAssocID="{E96A7D87-F19F-4A11-985B-5AAEE09B986D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C426DEA-98AD-4652-9E11-734AF950F4E0}" srcId="{3642A277-6841-4394-8041-2A3561D2FB01}" destId="{E96A7D87-F19F-4A11-985B-5AAEE09B986D}" srcOrd="0" destOrd="0" parTransId="{E1A1DBC3-3935-4DA9-B69C-7DD036ED59DA}" sibTransId="{489C0E18-48AF-4D82-9BF9-1A232194BC3B}"/>
    <dgm:cxn modelId="{EB8090ED-E217-496D-8F73-2C3B6C40EE51}" type="presOf" srcId="{E96A7D87-F19F-4A11-985B-5AAEE09B986D}" destId="{BD061673-05F6-420A-84BD-03936B336D18}" srcOrd="1" destOrd="0" presId="urn:microsoft.com/office/officeart/2005/8/layout/list1"/>
    <dgm:cxn modelId="{3B4944C6-A0DD-4F91-87BE-E9D50447F4CE}" type="presOf" srcId="{3642A277-6841-4394-8041-2A3561D2FB01}" destId="{4C64E790-5C75-433C-90B5-AB2B33C53BA2}" srcOrd="0" destOrd="0" presId="urn:microsoft.com/office/officeart/2005/8/layout/list1"/>
    <dgm:cxn modelId="{3288B0B1-42B5-4966-BB31-3E5433C72EBC}" type="presOf" srcId="{E96A7D87-F19F-4A11-985B-5AAEE09B986D}" destId="{ADABD0EF-B067-4CDA-B388-A0818BF1DBA0}" srcOrd="0" destOrd="0" presId="urn:microsoft.com/office/officeart/2005/8/layout/list1"/>
    <dgm:cxn modelId="{CCA1F985-FF0A-4FD8-89A3-F705C752C415}" type="presParOf" srcId="{4C64E790-5C75-433C-90B5-AB2B33C53BA2}" destId="{FD14CC16-0D95-4A8A-BD2E-C76C0C8BD5DD}" srcOrd="0" destOrd="0" presId="urn:microsoft.com/office/officeart/2005/8/layout/list1"/>
    <dgm:cxn modelId="{11E34248-5CEE-4879-B714-A8ADBA68A25D}" type="presParOf" srcId="{FD14CC16-0D95-4A8A-BD2E-C76C0C8BD5DD}" destId="{ADABD0EF-B067-4CDA-B388-A0818BF1DBA0}" srcOrd="0" destOrd="0" presId="urn:microsoft.com/office/officeart/2005/8/layout/list1"/>
    <dgm:cxn modelId="{1A5999AE-0BD4-402F-BA54-009008E2A853}" type="presParOf" srcId="{FD14CC16-0D95-4A8A-BD2E-C76C0C8BD5DD}" destId="{BD061673-05F6-420A-84BD-03936B336D18}" srcOrd="1" destOrd="0" presId="urn:microsoft.com/office/officeart/2005/8/layout/list1"/>
    <dgm:cxn modelId="{1DFDB929-F135-4C14-A660-4AA66AC5AE7F}" type="presParOf" srcId="{4C64E790-5C75-433C-90B5-AB2B33C53BA2}" destId="{C40E29EF-B6D1-485E-847C-978ACE6CF2ED}" srcOrd="1" destOrd="0" presId="urn:microsoft.com/office/officeart/2005/8/layout/list1"/>
    <dgm:cxn modelId="{58DF7440-0E40-4FB6-A28C-63FAE1143374}" type="presParOf" srcId="{4C64E790-5C75-433C-90B5-AB2B33C53BA2}" destId="{69C27792-6449-4E49-988C-4D594CE59A8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BD811AC-B5A6-44A9-9650-268ED8EAA975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7E62BF1-EC08-463D-80B8-D6570FE3B345}">
      <dgm:prSet phldrT="[Текст]" custT="1"/>
      <dgm:spPr/>
      <dgm:t>
        <a:bodyPr/>
        <a:lstStyle/>
        <a:p>
          <a:endParaRPr lang="uk-UA" sz="1800" b="0" i="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18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Договірна ціна – 20,047 млн. грн, </a:t>
          </a:r>
        </a:p>
        <a:p>
          <a:r>
            <a:rPr lang="uk-UA" sz="18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вересень 2019- вересень 2021 </a:t>
          </a:r>
          <a:r>
            <a:rPr lang="uk-UA" sz="1800" b="0" i="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р.р</a:t>
          </a:r>
          <a:r>
            <a:rPr lang="uk-UA" sz="18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lvl="0"/>
          <a:r>
            <a:rPr lang="uk-UA" sz="18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утеплення  фасаду –  2496 м²</a:t>
          </a:r>
        </a:p>
        <a:p>
          <a:r>
            <a:rPr lang="uk-UA" sz="1800" b="0" i="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– 79,8%                         </a:t>
          </a:r>
        </a:p>
        <a:p>
          <a:endParaRPr lang="ru-RU" sz="900" dirty="0"/>
        </a:p>
      </dgm:t>
    </dgm:pt>
    <dgm:pt modelId="{F01BFEBD-D85E-491A-A1A2-91EEF2B02FAA}" type="parTrans" cxnId="{E2C58AD8-F612-496F-BFB2-E4CF2B0ECA7C}">
      <dgm:prSet/>
      <dgm:spPr/>
      <dgm:t>
        <a:bodyPr/>
        <a:lstStyle/>
        <a:p>
          <a:endParaRPr lang="ru-RU"/>
        </a:p>
      </dgm:t>
    </dgm:pt>
    <dgm:pt modelId="{C3BE4B70-FC38-45FF-A035-740E0796DB7B}" type="sibTrans" cxnId="{E2C58AD8-F612-496F-BFB2-E4CF2B0ECA7C}">
      <dgm:prSet/>
      <dgm:spPr/>
      <dgm:t>
        <a:bodyPr/>
        <a:lstStyle/>
        <a:p>
          <a:endParaRPr lang="ru-RU"/>
        </a:p>
      </dgm:t>
    </dgm:pt>
    <dgm:pt modelId="{7FD5A3BA-FE1D-4507-93E3-51E245DF37CB}" type="pres">
      <dgm:prSet presAssocID="{5BD811AC-B5A6-44A9-9650-268ED8EAA9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415620-7BE5-4748-A446-DF70F601BAC0}" type="pres">
      <dgm:prSet presAssocID="{77E62BF1-EC08-463D-80B8-D6570FE3B345}" presName="parentLin" presStyleCnt="0"/>
      <dgm:spPr/>
    </dgm:pt>
    <dgm:pt modelId="{BE612C2C-233F-492B-ADD0-AB96F60EC961}" type="pres">
      <dgm:prSet presAssocID="{77E62BF1-EC08-463D-80B8-D6570FE3B345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E32A1BE-BD56-4EB9-BB8D-2A39B4679985}" type="pres">
      <dgm:prSet presAssocID="{77E62BF1-EC08-463D-80B8-D6570FE3B345}" presName="parentText" presStyleLbl="node1" presStyleIdx="0" presStyleCnt="1" custScaleX="147763" custScaleY="238808" custLinFactNeighborX="-84987" custLinFactNeighborY="901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EB0FFC-2F1A-469A-A76B-17C605CF4037}" type="pres">
      <dgm:prSet presAssocID="{77E62BF1-EC08-463D-80B8-D6570FE3B345}" presName="negativeSpace" presStyleCnt="0"/>
      <dgm:spPr/>
    </dgm:pt>
    <dgm:pt modelId="{BEA97C57-CD58-404F-A5F5-58E897A81513}" type="pres">
      <dgm:prSet presAssocID="{77E62BF1-EC08-463D-80B8-D6570FE3B345}" presName="childText" presStyleLbl="conFgAcc1" presStyleIdx="0" presStyleCnt="1" custScaleY="156208" custLinFactY="800000" custLinFactNeighborX="24729" custLinFactNeighborY="870828">
        <dgm:presLayoutVars>
          <dgm:bulletEnabled val="1"/>
        </dgm:presLayoutVars>
      </dgm:prSet>
      <dgm:spPr/>
    </dgm:pt>
  </dgm:ptLst>
  <dgm:cxnLst>
    <dgm:cxn modelId="{11DA846F-8F00-44ED-9246-47EF1722C6B0}" type="presOf" srcId="{5BD811AC-B5A6-44A9-9650-268ED8EAA975}" destId="{7FD5A3BA-FE1D-4507-93E3-51E245DF37CB}" srcOrd="0" destOrd="0" presId="urn:microsoft.com/office/officeart/2005/8/layout/list1"/>
    <dgm:cxn modelId="{21C3CC38-2E3A-4421-B326-4A5EBF5E1391}" type="presOf" srcId="{77E62BF1-EC08-463D-80B8-D6570FE3B345}" destId="{BE612C2C-233F-492B-ADD0-AB96F60EC961}" srcOrd="0" destOrd="0" presId="urn:microsoft.com/office/officeart/2005/8/layout/list1"/>
    <dgm:cxn modelId="{E2C58AD8-F612-496F-BFB2-E4CF2B0ECA7C}" srcId="{5BD811AC-B5A6-44A9-9650-268ED8EAA975}" destId="{77E62BF1-EC08-463D-80B8-D6570FE3B345}" srcOrd="0" destOrd="0" parTransId="{F01BFEBD-D85E-491A-A1A2-91EEF2B02FAA}" sibTransId="{C3BE4B70-FC38-45FF-A035-740E0796DB7B}"/>
    <dgm:cxn modelId="{4A80BD80-0D2F-479A-B1FA-6471A8472CA1}" type="presOf" srcId="{77E62BF1-EC08-463D-80B8-D6570FE3B345}" destId="{EE32A1BE-BD56-4EB9-BB8D-2A39B4679985}" srcOrd="1" destOrd="0" presId="urn:microsoft.com/office/officeart/2005/8/layout/list1"/>
    <dgm:cxn modelId="{538991C7-912C-4039-A632-69239D3D2891}" type="presParOf" srcId="{7FD5A3BA-FE1D-4507-93E3-51E245DF37CB}" destId="{B7415620-7BE5-4748-A446-DF70F601BAC0}" srcOrd="0" destOrd="0" presId="urn:microsoft.com/office/officeart/2005/8/layout/list1"/>
    <dgm:cxn modelId="{E5E9EE34-CAE6-4D07-ADF2-104BA91E4883}" type="presParOf" srcId="{B7415620-7BE5-4748-A446-DF70F601BAC0}" destId="{BE612C2C-233F-492B-ADD0-AB96F60EC961}" srcOrd="0" destOrd="0" presId="urn:microsoft.com/office/officeart/2005/8/layout/list1"/>
    <dgm:cxn modelId="{56202748-4881-4F04-A403-36177D7B45FF}" type="presParOf" srcId="{B7415620-7BE5-4748-A446-DF70F601BAC0}" destId="{EE32A1BE-BD56-4EB9-BB8D-2A39B4679985}" srcOrd="1" destOrd="0" presId="urn:microsoft.com/office/officeart/2005/8/layout/list1"/>
    <dgm:cxn modelId="{C33980B1-8D01-44CE-8D61-FF2CD29F2711}" type="presParOf" srcId="{7FD5A3BA-FE1D-4507-93E3-51E245DF37CB}" destId="{39EB0FFC-2F1A-469A-A76B-17C605CF4037}" srcOrd="1" destOrd="0" presId="urn:microsoft.com/office/officeart/2005/8/layout/list1"/>
    <dgm:cxn modelId="{F6EFF164-567E-4BD5-923E-4AC838BA22A4}" type="presParOf" srcId="{7FD5A3BA-FE1D-4507-93E3-51E245DF37CB}" destId="{BEA97C57-CD58-404F-A5F5-58E897A8151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E37BA9E-DD2A-42EC-935C-DDA9E6E1C4DE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55EBC84-543F-4F4F-A181-A84464BA809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0" dirty="0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1600" b="1" i="0" dirty="0" err="1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1600" b="1" i="0" dirty="0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) комунального закладу «Загальноосвітня школа І-ІІІ ступенів-гімназія №2 Вінницької міської ради – пам’ятка архітектури місцевого значення «Жіноча гімназія» (охоронний номер №225-М) по вул. Соборна,94 в м. Вінниці</a:t>
          </a:r>
          <a:endParaRPr lang="uk-UA" sz="1600" b="1" i="0" dirty="0" smtClean="0">
            <a:ln w="22225">
              <a:prstDash val="solid"/>
            </a:ln>
          </a:endParaRPr>
        </a:p>
        <a:p>
          <a:pPr lvl="0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dirty="0"/>
        </a:p>
      </dgm:t>
    </dgm:pt>
    <dgm:pt modelId="{B8DC02A9-D2FE-4F67-940B-8F782622CE40}" type="parTrans" cxnId="{A3EC9C53-B8EA-4F45-81C7-B502E4DE5E50}">
      <dgm:prSet/>
      <dgm:spPr/>
      <dgm:t>
        <a:bodyPr/>
        <a:lstStyle/>
        <a:p>
          <a:endParaRPr lang="ru-RU"/>
        </a:p>
      </dgm:t>
    </dgm:pt>
    <dgm:pt modelId="{72478E2B-5E54-4A0B-B1CE-14B79847A80B}" type="sibTrans" cxnId="{A3EC9C53-B8EA-4F45-81C7-B502E4DE5E50}">
      <dgm:prSet/>
      <dgm:spPr/>
      <dgm:t>
        <a:bodyPr/>
        <a:lstStyle/>
        <a:p>
          <a:endParaRPr lang="ru-RU"/>
        </a:p>
      </dgm:t>
    </dgm:pt>
    <dgm:pt modelId="{74F21EEB-A5D4-434C-A3AD-4C640C98BFD7}" type="pres">
      <dgm:prSet presAssocID="{0E37BA9E-DD2A-42EC-935C-DDA9E6E1C4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9B919B-FB96-491C-AF47-58DAB5E4985F}" type="pres">
      <dgm:prSet presAssocID="{055EBC84-543F-4F4F-A181-A84464BA809C}" presName="parentLin" presStyleCnt="0"/>
      <dgm:spPr/>
    </dgm:pt>
    <dgm:pt modelId="{F5149C46-0F00-44FB-B915-4287D19901D4}" type="pres">
      <dgm:prSet presAssocID="{055EBC84-543F-4F4F-A181-A84464BA809C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5CBA16B9-8F80-4AA4-A2A9-9B377A274241}" type="pres">
      <dgm:prSet presAssocID="{055EBC84-543F-4F4F-A181-A84464BA809C}" presName="parentText" presStyleLbl="node1" presStyleIdx="0" presStyleCnt="1" custScaleX="485999" custScaleY="333194" custLinFactX="-24174" custLinFactY="100000" custLinFactNeighborX="-100000" custLinFactNeighborY="1231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D33640-F11F-436A-80E2-ABE451404B97}" type="pres">
      <dgm:prSet presAssocID="{055EBC84-543F-4F4F-A181-A84464BA809C}" presName="negativeSpace" presStyleCnt="0"/>
      <dgm:spPr/>
    </dgm:pt>
    <dgm:pt modelId="{084FB1C2-4762-4D99-B1FA-5A1F19ACDD8F}" type="pres">
      <dgm:prSet presAssocID="{055EBC84-543F-4F4F-A181-A84464BA809C}" presName="childText" presStyleLbl="conFgAcc1" presStyleIdx="0" presStyleCnt="1" custScaleY="473392">
        <dgm:presLayoutVars>
          <dgm:bulletEnabled val="1"/>
        </dgm:presLayoutVars>
      </dgm:prSet>
      <dgm:spPr/>
    </dgm:pt>
  </dgm:ptLst>
  <dgm:cxnLst>
    <dgm:cxn modelId="{ED02153C-9F54-46A4-A1F3-35921A95F7DA}" type="presOf" srcId="{0E37BA9E-DD2A-42EC-935C-DDA9E6E1C4DE}" destId="{74F21EEB-A5D4-434C-A3AD-4C640C98BFD7}" srcOrd="0" destOrd="0" presId="urn:microsoft.com/office/officeart/2005/8/layout/list1"/>
    <dgm:cxn modelId="{FD827CC4-C3B0-49D3-8DBA-48408E2D12AA}" type="presOf" srcId="{055EBC84-543F-4F4F-A181-A84464BA809C}" destId="{F5149C46-0F00-44FB-B915-4287D19901D4}" srcOrd="0" destOrd="0" presId="urn:microsoft.com/office/officeart/2005/8/layout/list1"/>
    <dgm:cxn modelId="{1F105561-2E19-4272-8D30-A87675377B7F}" type="presOf" srcId="{055EBC84-543F-4F4F-A181-A84464BA809C}" destId="{5CBA16B9-8F80-4AA4-A2A9-9B377A274241}" srcOrd="1" destOrd="0" presId="urn:microsoft.com/office/officeart/2005/8/layout/list1"/>
    <dgm:cxn modelId="{A3EC9C53-B8EA-4F45-81C7-B502E4DE5E50}" srcId="{0E37BA9E-DD2A-42EC-935C-DDA9E6E1C4DE}" destId="{055EBC84-543F-4F4F-A181-A84464BA809C}" srcOrd="0" destOrd="0" parTransId="{B8DC02A9-D2FE-4F67-940B-8F782622CE40}" sibTransId="{72478E2B-5E54-4A0B-B1CE-14B79847A80B}"/>
    <dgm:cxn modelId="{65F3E29C-CBD6-42BB-88D6-8012B1254831}" type="presParOf" srcId="{74F21EEB-A5D4-434C-A3AD-4C640C98BFD7}" destId="{8A9B919B-FB96-491C-AF47-58DAB5E4985F}" srcOrd="0" destOrd="0" presId="urn:microsoft.com/office/officeart/2005/8/layout/list1"/>
    <dgm:cxn modelId="{96A06E0C-C06A-4F0F-B60D-C35AAD77DCB6}" type="presParOf" srcId="{8A9B919B-FB96-491C-AF47-58DAB5E4985F}" destId="{F5149C46-0F00-44FB-B915-4287D19901D4}" srcOrd="0" destOrd="0" presId="urn:microsoft.com/office/officeart/2005/8/layout/list1"/>
    <dgm:cxn modelId="{F6550085-A01F-4081-9D23-4BC22D52FA97}" type="presParOf" srcId="{8A9B919B-FB96-491C-AF47-58DAB5E4985F}" destId="{5CBA16B9-8F80-4AA4-A2A9-9B377A274241}" srcOrd="1" destOrd="0" presId="urn:microsoft.com/office/officeart/2005/8/layout/list1"/>
    <dgm:cxn modelId="{BBEC2938-50B8-4970-8350-0001367B93EA}" type="presParOf" srcId="{74F21EEB-A5D4-434C-A3AD-4C640C98BFD7}" destId="{4CD33640-F11F-436A-80E2-ABE451404B97}" srcOrd="1" destOrd="0" presId="urn:microsoft.com/office/officeart/2005/8/layout/list1"/>
    <dgm:cxn modelId="{92979B23-095F-4F01-AE9F-2162896C3CB1}" type="presParOf" srcId="{74F21EEB-A5D4-434C-A3AD-4C640C98BFD7}" destId="{084FB1C2-4762-4D99-B1FA-5A1F19ACDD8F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65DEC-F79C-46B2-B7F2-72A7E7E3D838}">
      <dsp:nvSpPr>
        <dsp:cNvPr id="0" name=""/>
        <dsp:cNvSpPr/>
      </dsp:nvSpPr>
      <dsp:spPr>
        <a:xfrm>
          <a:off x="2763894" y="99388"/>
          <a:ext cx="4277337" cy="37823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0079E-3C2D-483E-947A-664C2838CEF7}">
      <dsp:nvSpPr>
        <dsp:cNvPr id="0" name=""/>
        <dsp:cNvSpPr/>
      </dsp:nvSpPr>
      <dsp:spPr>
        <a:xfrm>
          <a:off x="1765849" y="99392"/>
          <a:ext cx="4928862" cy="1095673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86299" tIns="0" rIns="18629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Нове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будівництво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споруди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з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влаштування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флагштоку по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Маяковського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/</a:t>
          </a:r>
          <a:r>
            <a:rPr lang="uk-UA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вул.Замкова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 м.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Вінниці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19335" y="152878"/>
        <a:ext cx="4821890" cy="9887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8777A0-A70E-477C-918E-F945827B089B}">
      <dsp:nvSpPr>
        <dsp:cNvPr id="0" name=""/>
        <dsp:cNvSpPr/>
      </dsp:nvSpPr>
      <dsp:spPr>
        <a:xfrm>
          <a:off x="0" y="558256"/>
          <a:ext cx="6593235" cy="126251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212547-94E5-4D3D-9401-DA4AEE1A3311}">
      <dsp:nvSpPr>
        <dsp:cNvPr id="0" name=""/>
        <dsp:cNvSpPr/>
      </dsp:nvSpPr>
      <dsp:spPr>
        <a:xfrm>
          <a:off x="0" y="243853"/>
          <a:ext cx="6275380" cy="1612500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600" b="0" i="0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19,289 млн. грн,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серпень 2019- вересень 2021 рр.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– 3967,3  м²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– 77,1%                       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78716" y="322569"/>
        <a:ext cx="6117948" cy="14550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4A6AB-01F6-4D1C-88B3-9A8F562CDAA2}">
      <dsp:nvSpPr>
        <dsp:cNvPr id="0" name=""/>
        <dsp:cNvSpPr/>
      </dsp:nvSpPr>
      <dsp:spPr>
        <a:xfrm>
          <a:off x="0" y="0"/>
          <a:ext cx="5966296" cy="1351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B6A4E5-D69B-494E-9001-985AABD37F82}">
      <dsp:nvSpPr>
        <dsp:cNvPr id="0" name=""/>
        <dsp:cNvSpPr/>
      </dsp:nvSpPr>
      <dsp:spPr>
        <a:xfrm>
          <a:off x="34428" y="28527"/>
          <a:ext cx="5632469" cy="1345006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7858" tIns="0" rIns="15785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</a:t>
          </a:r>
          <a:r>
            <a:rPr lang="uk-UA" sz="2400" b="1" i="1" kern="120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адмінбудівлі</a:t>
          </a:r>
          <a:r>
            <a:rPr lang="uk-UA" sz="24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 по вул. Соборна, 36 в м. Вінниця</a:t>
          </a:r>
          <a:endParaRPr lang="uk-UA" sz="2400" b="1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00086" y="94185"/>
        <a:ext cx="5501153" cy="121369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98B65-D708-488C-83FF-F8521499EB17}">
      <dsp:nvSpPr>
        <dsp:cNvPr id="0" name=""/>
        <dsp:cNvSpPr/>
      </dsp:nvSpPr>
      <dsp:spPr>
        <a:xfrm>
          <a:off x="0" y="2011539"/>
          <a:ext cx="7617296" cy="95939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2F2A628-C9D5-450C-BF69-7BA99DEA62F3}">
      <dsp:nvSpPr>
        <dsp:cNvPr id="0" name=""/>
        <dsp:cNvSpPr/>
      </dsp:nvSpPr>
      <dsp:spPr>
        <a:xfrm>
          <a:off x="0" y="1189218"/>
          <a:ext cx="7281458" cy="158120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541" tIns="0" rIns="20154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5,017 млн. грн,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робіт: листопад 2019р-грудень 2022р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-59,7%</a:t>
          </a:r>
          <a:endParaRPr lang="ru-RU" sz="2000" kern="1200" dirty="0"/>
        </a:p>
      </dsp:txBody>
      <dsp:txXfrm>
        <a:off x="77188" y="1266406"/>
        <a:ext cx="7127082" cy="1426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4F058-FA33-42C5-A7DD-5C3FEA38D761}">
      <dsp:nvSpPr>
        <dsp:cNvPr id="0" name=""/>
        <dsp:cNvSpPr/>
      </dsp:nvSpPr>
      <dsp:spPr>
        <a:xfrm>
          <a:off x="0" y="4286122"/>
          <a:ext cx="6604000" cy="116928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663C15-E676-4E35-952E-D90DB6C8A93E}">
      <dsp:nvSpPr>
        <dsp:cNvPr id="0" name=""/>
        <dsp:cNvSpPr/>
      </dsp:nvSpPr>
      <dsp:spPr>
        <a:xfrm>
          <a:off x="0" y="3995405"/>
          <a:ext cx="6315016" cy="14599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 – 10,075 млн. грн,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липень 2021- серпень 2021 р. р.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-  0,056 га.</a:t>
          </a:r>
        </a:p>
      </dsp:txBody>
      <dsp:txXfrm>
        <a:off x="71271" y="4066676"/>
        <a:ext cx="6172474" cy="1317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7FAF80-8A08-40A8-B775-39EAD063CCBF}">
      <dsp:nvSpPr>
        <dsp:cNvPr id="0" name=""/>
        <dsp:cNvSpPr/>
      </dsp:nvSpPr>
      <dsp:spPr>
        <a:xfrm>
          <a:off x="0" y="1208205"/>
          <a:ext cx="6604000" cy="8987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248F9E1-8E8C-4188-A794-2D1CFBA4C199}">
      <dsp:nvSpPr>
        <dsp:cNvPr id="0" name=""/>
        <dsp:cNvSpPr/>
      </dsp:nvSpPr>
      <dsp:spPr>
        <a:xfrm>
          <a:off x="342278" y="853701"/>
          <a:ext cx="6059520" cy="1114372"/>
        </a:xfrm>
        <a:prstGeom prst="roundRect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4731" tIns="0" rIns="1747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спортивного ядра закладу «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Загальноосвітня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школа </a:t>
          </a: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I-III</a:t>
          </a:r>
          <a:r>
            <a:rPr lang="uk-UA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ступенів №29 Вінницької міської ради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» по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вул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Київська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149 в </a:t>
          </a:r>
          <a:r>
            <a:rPr lang="ru-RU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м.Вінниця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6677" y="908100"/>
        <a:ext cx="5950722" cy="100557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CC4AB-7D85-4CCF-908E-FABD9C1A7CAC}">
      <dsp:nvSpPr>
        <dsp:cNvPr id="0" name=""/>
        <dsp:cNvSpPr/>
      </dsp:nvSpPr>
      <dsp:spPr>
        <a:xfrm>
          <a:off x="0" y="1485132"/>
          <a:ext cx="7761312" cy="781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F692DF-874C-426E-A65E-58B63B6EDB0C}">
      <dsp:nvSpPr>
        <dsp:cNvPr id="0" name=""/>
        <dsp:cNvSpPr/>
      </dsp:nvSpPr>
      <dsp:spPr>
        <a:xfrm>
          <a:off x="0" y="0"/>
          <a:ext cx="6717105" cy="192859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351" tIns="0" rIns="20535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21,741 млн. грн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червень 2021р-вересень2021р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– 136 м</a:t>
          </a: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²</a:t>
          </a:r>
          <a:endParaRPr lang="uk-UA" sz="2000" b="1" i="1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146" y="94146"/>
        <a:ext cx="6528813" cy="17403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F98FA-E1C1-44B6-873C-E4EDDAA94EF9}">
      <dsp:nvSpPr>
        <dsp:cNvPr id="0" name=""/>
        <dsp:cNvSpPr/>
      </dsp:nvSpPr>
      <dsp:spPr>
        <a:xfrm>
          <a:off x="0" y="531494"/>
          <a:ext cx="6592912" cy="1335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C07087-8A63-4030-B069-57E75810866D}">
      <dsp:nvSpPr>
        <dsp:cNvPr id="0" name=""/>
        <dsp:cNvSpPr/>
      </dsp:nvSpPr>
      <dsp:spPr>
        <a:xfrm>
          <a:off x="0" y="145924"/>
          <a:ext cx="6074221" cy="13086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437" tIns="0" rIns="174437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2000" b="1" i="1" kern="120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2000" b="1" i="1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) комунального закладу «Загальноосвітня школа І-ІІІ ступенів №13 Вінницької міської ради» по вул.М.Шимка,1 в м. Вінниця</a:t>
          </a:r>
          <a:endParaRPr lang="uk-UA" sz="2000" b="1" kern="1200" dirty="0" smtClean="0">
            <a:ln w="22225">
              <a:prstDash val="solid"/>
            </a:ln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endParaRPr>
        </a:p>
        <a:p>
          <a:pPr lvl="0" defTabSz="2889250">
            <a:spcBef>
              <a:spcPct val="0"/>
            </a:spcBef>
          </a:pPr>
          <a:endParaRPr lang="ru-RU" kern="1200" dirty="0"/>
        </a:p>
      </dsp:txBody>
      <dsp:txXfrm>
        <a:off x="63884" y="209808"/>
        <a:ext cx="5946453" cy="11808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A16F2-4F8D-4EB0-AE92-314C54D4AC75}">
      <dsp:nvSpPr>
        <dsp:cNvPr id="0" name=""/>
        <dsp:cNvSpPr/>
      </dsp:nvSpPr>
      <dsp:spPr>
        <a:xfrm>
          <a:off x="0" y="3506305"/>
          <a:ext cx="7939356" cy="10570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3B0B7-1B6C-4191-B32A-21C1CEF3CDE2}">
      <dsp:nvSpPr>
        <dsp:cNvPr id="0" name=""/>
        <dsp:cNvSpPr/>
      </dsp:nvSpPr>
      <dsp:spPr>
        <a:xfrm>
          <a:off x="0" y="3114334"/>
          <a:ext cx="7580727" cy="1448983"/>
        </a:xfrm>
        <a:prstGeom prst="roundRect">
          <a:avLst/>
        </a:prstGeom>
        <a:gradFill rotWithShape="0">
          <a:gsLst>
            <a:gs pos="2000">
              <a:schemeClr val="bg2">
                <a:lumMod val="1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0062" tIns="0" rIns="21006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1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Вартість об’єкту–  24,460млн. грн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–вересень 2020- грудень 2021 рр.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загальна – 4316 м²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70734" y="3185068"/>
        <a:ext cx="7439259" cy="13075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C27792-6449-4E49-988C-4D594CE59A89}">
      <dsp:nvSpPr>
        <dsp:cNvPr id="0" name=""/>
        <dsp:cNvSpPr/>
      </dsp:nvSpPr>
      <dsp:spPr>
        <a:xfrm>
          <a:off x="0" y="1061052"/>
          <a:ext cx="6445193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061673-05F6-420A-84BD-03936B336D18}">
      <dsp:nvSpPr>
        <dsp:cNvPr id="0" name=""/>
        <dsp:cNvSpPr/>
      </dsp:nvSpPr>
      <dsp:spPr>
        <a:xfrm>
          <a:off x="0" y="0"/>
          <a:ext cx="6123418" cy="1236722"/>
        </a:xfrm>
        <a:prstGeom prst="roundRect">
          <a:avLst/>
        </a:prstGeom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75000"/>
              </a:schemeClr>
            </a:gs>
            <a:gs pos="43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529" tIns="0" rIns="170529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2000" b="1" i="0" kern="120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2000" b="1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) комунального закладу "Дошкільний навчальний заклад №21 Вінницької міської ради" по вул. Міліційна ,8 в м. Вінниця</a:t>
          </a:r>
        </a:p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60372" y="60372"/>
        <a:ext cx="6002674" cy="11159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A97C57-CD58-404F-A5F5-58E897A81513}">
      <dsp:nvSpPr>
        <dsp:cNvPr id="0" name=""/>
        <dsp:cNvSpPr/>
      </dsp:nvSpPr>
      <dsp:spPr>
        <a:xfrm>
          <a:off x="0" y="1535568"/>
          <a:ext cx="7401273" cy="10628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2A1BE-BD56-4EB9-BB8D-2A39B4679985}">
      <dsp:nvSpPr>
        <dsp:cNvPr id="0" name=""/>
        <dsp:cNvSpPr/>
      </dsp:nvSpPr>
      <dsp:spPr>
        <a:xfrm>
          <a:off x="51217" y="695012"/>
          <a:ext cx="7057358" cy="190339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825" tIns="0" rIns="195825" bIns="0" numCol="1" spcCol="1270" anchor="ctr" anchorCtr="0">
          <a:noAutofit/>
        </a:bodyPr>
        <a:lstStyle/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800" b="0" i="0" kern="1200" dirty="0" smtClean="0">
            <a:ln w="22225">
              <a:prstDash val="solid"/>
            </a:ln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Договірна ціна – 20,047 млн. грн, 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Тривалість проведення робіт – вересень 2019- вересень 2021 </a:t>
          </a:r>
          <a:r>
            <a:rPr lang="uk-UA" sz="1800" b="0" i="0" kern="1200" dirty="0" err="1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р.р</a:t>
          </a:r>
          <a:r>
            <a:rPr lang="uk-UA" sz="18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Площа утеплення  фасаду –  2496 м²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i="0" kern="1200" dirty="0" smtClean="0">
              <a:ln w="22225"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rPr>
            <a:t>Будівельна готовність – 79,8%                         </a:t>
          </a:r>
        </a:p>
        <a:p>
          <a:pPr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144133" y="787928"/>
        <a:ext cx="6871526" cy="171756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4FB1C2-4762-4D99-B1FA-5A1F19ACDD8F}">
      <dsp:nvSpPr>
        <dsp:cNvPr id="0" name=""/>
        <dsp:cNvSpPr/>
      </dsp:nvSpPr>
      <dsp:spPr>
        <a:xfrm>
          <a:off x="0" y="1009960"/>
          <a:ext cx="7009413" cy="143153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BA16B9-8F80-4AA4-A2A9-9B377A274241}">
      <dsp:nvSpPr>
        <dsp:cNvPr id="0" name=""/>
        <dsp:cNvSpPr/>
      </dsp:nvSpPr>
      <dsp:spPr>
        <a:xfrm>
          <a:off x="0" y="797303"/>
          <a:ext cx="6904620" cy="118030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5457" tIns="0" rIns="185457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0" kern="1200" dirty="0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Реконструкція будівлі (</a:t>
          </a:r>
          <a:r>
            <a:rPr lang="uk-UA" sz="1600" b="1" i="0" kern="1200" dirty="0" err="1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термомодернізація</a:t>
          </a:r>
          <a:r>
            <a:rPr lang="uk-UA" sz="1600" b="1" i="0" kern="1200" dirty="0" smtClean="0">
              <a:ln w="22225">
                <a:prstDash val="solid"/>
              </a:ln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) комунального закладу «Загальноосвітня школа І-ІІІ ступенів-гімназія №2 Вінницької міської ради – пам’ятка архітектури місцевого значення «Жіноча гімназія» (охоронний номер №225-М) по вул. Соборна,94 в м. Вінниці</a:t>
          </a:r>
          <a:endParaRPr lang="uk-UA" sz="1600" b="1" i="0" kern="1200" dirty="0" smtClean="0">
            <a:ln w="22225">
              <a:prstDash val="solid"/>
            </a:ln>
          </a:endParaRPr>
        </a:p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57618" y="854921"/>
        <a:ext cx="6789384" cy="10650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2E8E0C0-2D67-42E7-AA09-3F052A27F45B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5DAF457-3BEF-45FE-9BE7-F4FAB0999765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6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498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7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68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085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89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862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92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5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2C70-E82F-4A86-8A4B-80F0A0275165}" type="datetimeFigureOut">
              <a:rPr lang="ru-RU" smtClean="0"/>
              <a:pPr/>
              <a:t>09.11.2022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5286F-2B12-4D66-A45D-D2B870D476DA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17.jpe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9.jpe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13" Type="http://schemas.openxmlformats.org/officeDocument/2006/relationships/image" Target="../media/image3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Relationship Id="rId1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504" y="1700808"/>
            <a:ext cx="8856984" cy="2952327"/>
          </a:xfrm>
          <a:solidFill>
            <a:schemeClr val="bg1"/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>
              <a:defRPr/>
            </a:pPr>
            <a: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Звіт</a:t>
            </a:r>
            <a:b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департаменту 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ru-RU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кап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ітального будівництва</a:t>
            </a:r>
            <a:b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про проведену роботу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за 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2021 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рік 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20552" y="6525344"/>
            <a:ext cx="1152128" cy="258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круглений прямокутник 10"/>
          <p:cNvSpPr/>
          <p:nvPr/>
        </p:nvSpPr>
        <p:spPr>
          <a:xfrm>
            <a:off x="2720752" y="260648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Департамент капітального будівництва міської ради  </a:t>
            </a:r>
            <a:endParaRPr lang="ru-RU" sz="1600" b="1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 flipV="1">
            <a:off x="4953000" y="6381326"/>
            <a:ext cx="4918024" cy="4571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1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2" r="3959"/>
          <a:stretch/>
        </p:blipFill>
        <p:spPr>
          <a:xfrm>
            <a:off x="0" y="1268760"/>
            <a:ext cx="4824536" cy="33064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3302000" y="-864097"/>
          <a:ext cx="6604000" cy="2780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917725234"/>
              </p:ext>
            </p:extLst>
          </p:nvPr>
        </p:nvGraphicFramePr>
        <p:xfrm>
          <a:off x="-87560" y="4602189"/>
          <a:ext cx="7761312" cy="228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68760"/>
            <a:ext cx="3746436" cy="280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686" y="4032685"/>
            <a:ext cx="3760314" cy="2820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282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Мостова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споруда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через р.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Південний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Буг по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вул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Чорновола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, м.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Вінниця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2000" b="1" i="1" u="none" strike="noStrike" kern="120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реконструкція</a:t>
            </a:r>
            <a:r>
              <a:rPr kumimoji="0" lang="ru-RU" sz="2000" b="1" i="1" u="none" strike="noStrike" kern="120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uk-UA" sz="2000" b="1" i="1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479625"/>
            <a:ext cx="806489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Договірна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86,173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2018-2021 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Протяжність – 195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  </a:t>
            </a:r>
            <a:endParaRPr lang="uk-UA" sz="2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4" b="-400"/>
          <a:stretch/>
        </p:blipFill>
        <p:spPr>
          <a:xfrm>
            <a:off x="-10822" y="1049151"/>
            <a:ext cx="6016388" cy="4154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67" y="980728"/>
            <a:ext cx="3900433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566" y="3266286"/>
            <a:ext cx="3898225" cy="189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01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131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комунального закладу "Дошкільний навчальний заклад №47 Вінницької міської ради" по вул.Чорновола,12  в м. Вінниця</a:t>
            </a:r>
            <a:endParaRPr lang="uk-UA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422768"/>
            <a:ext cx="92890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9,412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2019-2021р.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   Площа утеплення ф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асаду – 942 м²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покрівлі – 940 м².</a:t>
            </a:r>
          </a:p>
          <a:p>
            <a:pPr lvl="0"/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1" y="1412776"/>
            <a:ext cx="508856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128" y="1412776"/>
            <a:ext cx="4586280" cy="383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56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1" y="1268760"/>
            <a:ext cx="5347068" cy="4104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3302000" y="-171399"/>
          <a:ext cx="6592912" cy="1872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360753235"/>
              </p:ext>
            </p:extLst>
          </p:nvPr>
        </p:nvGraphicFramePr>
        <p:xfrm>
          <a:off x="37980" y="2294682"/>
          <a:ext cx="7939356" cy="45633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509" y="1700809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6353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одготовка 2"/>
          <p:cNvSpPr/>
          <p:nvPr/>
        </p:nvSpPr>
        <p:spPr>
          <a:xfrm>
            <a:off x="1208584" y="764704"/>
            <a:ext cx="7416824" cy="5040560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u="sng" dirty="0">
                <a:solidFill>
                  <a:srgbClr val="FFC000"/>
                </a:solidFill>
              </a:rPr>
              <a:t>П</a:t>
            </a:r>
            <a:r>
              <a:rPr lang="uk-UA" sz="3200" b="1" i="1" u="sng" dirty="0" smtClean="0">
                <a:solidFill>
                  <a:srgbClr val="FFC000"/>
                </a:solidFill>
              </a:rPr>
              <a:t>родовжується </a:t>
            </a:r>
            <a:r>
              <a:rPr lang="uk-UA" sz="3200" b="1" i="1" u="sng" dirty="0">
                <a:solidFill>
                  <a:srgbClr val="FFC000"/>
                </a:solidFill>
              </a:rPr>
              <a:t>виконання будівельних робіт по наступних об’єктах:</a:t>
            </a:r>
          </a:p>
        </p:txBody>
      </p:sp>
    </p:spTree>
    <p:extLst>
      <p:ext uri="{BB962C8B-B14F-4D97-AF65-F5344CB8AC3E}">
        <p14:creationId xmlns:p14="http://schemas.microsoft.com/office/powerpoint/2010/main" val="34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5" b="2797"/>
          <a:stretch/>
        </p:blipFill>
        <p:spPr>
          <a:xfrm>
            <a:off x="5817096" y="3208527"/>
            <a:ext cx="4088904" cy="2449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648744" y="116632"/>
            <a:ext cx="705678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Будівництво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Вінницького регіонального клінічного лікувально-діагностичного  центру    серцево-судинної патології по вул. Хмельницьке шосе в м. Вінниці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624" y="5657671"/>
            <a:ext cx="921702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485,04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2018-2021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Потужність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144 ліжко-місць  Площа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забудови - 3230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кв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готовність - 73%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645" y="5657671"/>
            <a:ext cx="1259755" cy="12003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4" y="1207692"/>
            <a:ext cx="6373976" cy="3661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72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60" y="1772816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" y="1052736"/>
            <a:ext cx="5137120" cy="385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Схема 5"/>
          <p:cNvGraphicFramePr/>
          <p:nvPr>
            <p:extLst/>
          </p:nvPr>
        </p:nvGraphicFramePr>
        <p:xfrm>
          <a:off x="3475406" y="-2324"/>
          <a:ext cx="6445193" cy="1484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648883065"/>
              </p:ext>
            </p:extLst>
          </p:nvPr>
        </p:nvGraphicFramePr>
        <p:xfrm>
          <a:off x="-1" y="4221088"/>
          <a:ext cx="7401273" cy="2598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2986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776" y="188640"/>
            <a:ext cx="66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«Палац дітей та юнацтва Вінницької міської ради» по вул. Хмельницьке шосе,22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408" y="5534561"/>
            <a:ext cx="842493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20,141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2020-2022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 </a:t>
            </a:r>
            <a:endParaRPr lang="uk-UA" sz="2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–6214,4  м². 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готовність – 30 %                         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995"/>
            <a:ext cx="5289781" cy="3967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512" y="1916832"/>
            <a:ext cx="4312008" cy="333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3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82" y="1593960"/>
            <a:ext cx="5413330" cy="36630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830" y="2204864"/>
            <a:ext cx="4352757" cy="36630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2872408" y="-826812"/>
          <a:ext cx="700941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18874066"/>
              </p:ext>
            </p:extLst>
          </p:nvPr>
        </p:nvGraphicFramePr>
        <p:xfrm>
          <a:off x="10553" y="5013176"/>
          <a:ext cx="6604000" cy="397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30793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54" y="3980438"/>
            <a:ext cx="3398955" cy="254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/>
          </p:nvPr>
        </p:nvGraphicFramePr>
        <p:xfrm>
          <a:off x="3939704" y="0"/>
          <a:ext cx="5966296" cy="2028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74628669"/>
              </p:ext>
            </p:extLst>
          </p:nvPr>
        </p:nvGraphicFramePr>
        <p:xfrm>
          <a:off x="0" y="4012649"/>
          <a:ext cx="7617296" cy="3379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1224175"/>
            <a:ext cx="5081296" cy="3810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242" y="1496162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769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7015" y="783477"/>
            <a:ext cx="885851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Програмою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капітального будівництва на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2021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рік, затвердженою рішенням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</a:p>
          <a:p>
            <a:pPr algn="ctr"/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ради від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24.12.2020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року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№ 52 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(зі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змінами) та програмою реставрації об'єктів культурної спадщини на територіях населених пунктів, що входять д</a:t>
            </a:r>
            <a:r>
              <a:rPr lang="ru-RU" sz="1600" i="1" dirty="0" smtClean="0"/>
              <a:t>о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складу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Вінницької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2019-2021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рр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.,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передбачені видатки в сумі  </a:t>
            </a:r>
            <a:r>
              <a:rPr lang="uk-UA" sz="1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418,5 млн грн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.,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них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uk-UA" sz="1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1915" y="3859943"/>
            <a:ext cx="3678957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з державного бюджету</a:t>
            </a:r>
            <a:endParaRPr lang="uk-UA" sz="1700" b="1" dirty="0">
              <a:ln w="0"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667" y="3015521"/>
            <a:ext cx="4048405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алишок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субвенції з державного бюджету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411" y="4756101"/>
            <a:ext cx="3271600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фонд регіонального розвитку</a:t>
            </a:r>
            <a:endParaRPr lang="uk-UA" sz="17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553" y="2217140"/>
            <a:ext cx="4660248" cy="4680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МТГ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5779" y="5580600"/>
            <a:ext cx="2803223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ошти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підприємств, організацій та населення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136811" y="3892873"/>
            <a:ext cx="1552492" cy="432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110,4 млн гр</a:t>
            </a:r>
            <a:r>
              <a:rPr lang="uk-UA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36811" y="3079656"/>
            <a:ext cx="1552492" cy="4107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119,6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36811" y="4792105"/>
            <a:ext cx="1552492" cy="4680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43,7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36810" y="2221889"/>
            <a:ext cx="1552493" cy="4682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143,4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42883" y="5580110"/>
            <a:ext cx="1546420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1,4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113726" y="4023287"/>
            <a:ext cx="978408" cy="30163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право 17"/>
          <p:cNvSpPr/>
          <p:nvPr/>
        </p:nvSpPr>
        <p:spPr>
          <a:xfrm>
            <a:off x="5033530" y="2308679"/>
            <a:ext cx="978408" cy="27832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елка вправо 18"/>
          <p:cNvSpPr/>
          <p:nvPr/>
        </p:nvSpPr>
        <p:spPr>
          <a:xfrm>
            <a:off x="3598888" y="4847847"/>
            <a:ext cx="978408" cy="29175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елка вправо 19"/>
          <p:cNvSpPr/>
          <p:nvPr/>
        </p:nvSpPr>
        <p:spPr>
          <a:xfrm>
            <a:off x="4602930" y="3129058"/>
            <a:ext cx="978408" cy="31193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елка вправо 20"/>
          <p:cNvSpPr/>
          <p:nvPr/>
        </p:nvSpPr>
        <p:spPr>
          <a:xfrm>
            <a:off x="3216528" y="5679837"/>
            <a:ext cx="978408" cy="3085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8119040" y="3859943"/>
            <a:ext cx="1584174" cy="5973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26,4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8119040" y="2221889"/>
            <a:ext cx="1584174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34,3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8120541" y="4792105"/>
            <a:ext cx="1584174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</a:t>
            </a:r>
            <a:r>
              <a:rPr lang="uk-UA" b="1" dirty="0" smtClean="0">
                <a:solidFill>
                  <a:srgbClr val="FF0000"/>
                </a:solidFill>
              </a:rPr>
              <a:t>0,4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165724" y="3034983"/>
            <a:ext cx="1584175" cy="5684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28,6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8121352" y="5584055"/>
            <a:ext cx="1584176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0,</a:t>
            </a:r>
            <a:r>
              <a:rPr lang="uk-UA" b="1" dirty="0" smtClean="0">
                <a:solidFill>
                  <a:srgbClr val="FF0000"/>
                </a:solidFill>
              </a:rPr>
              <a:t>33</a:t>
            </a:r>
            <a:r>
              <a:rPr lang="en-US" b="1" dirty="0" smtClean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17"/>
          <p:cNvSpPr/>
          <p:nvPr/>
        </p:nvSpPr>
        <p:spPr>
          <a:xfrm>
            <a:off x="236975" y="1608798"/>
            <a:ext cx="9396548" cy="2730303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r>
              <a:rPr lang="uk-UA" sz="5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</a:t>
            </a:r>
            <a:r>
              <a:rPr lang="uk-UA" sz="52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Дякуємо </a:t>
            </a:r>
            <a:r>
              <a:rPr lang="uk-UA" sz="5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за увагу !</a:t>
            </a:r>
            <a:endParaRPr lang="ru-RU" sz="5200" b="1" i="1" kern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20752" y="21513"/>
            <a:ext cx="6120680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</a:rPr>
              <a:t>Фактичне використання коштів департаментом капітального будівництва у 2021 році по галузям:</a:t>
            </a:r>
            <a:endParaRPr lang="uk-UA" sz="2800" i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933133" y="-207404"/>
            <a:ext cx="576064" cy="42484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1760544" y="732649"/>
            <a:ext cx="540060" cy="38164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1681926" y="3811895"/>
            <a:ext cx="540060" cy="3708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1740565" y="1506629"/>
            <a:ext cx="540060" cy="37764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476291" y="3264254"/>
            <a:ext cx="540060" cy="324552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1480079" y="2505957"/>
            <a:ext cx="540060" cy="325922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/>
          <p:cNvSpPr/>
          <p:nvPr/>
        </p:nvSpPr>
        <p:spPr>
          <a:xfrm>
            <a:off x="33318" y="1647034"/>
            <a:ext cx="452363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медичних установ та закладів  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9862" y="2343863"/>
            <a:ext cx="404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90570">
              <a:spcBef>
                <a:spcPct val="0"/>
              </a:spcBef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освітніх установ та закладів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7286" y="5393872"/>
            <a:ext cx="428963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</a:t>
            </a:r>
            <a:r>
              <a:rPr lang="uk-U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реставрації об'єктів культурної спадщини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09862" y="3113047"/>
            <a:ext cx="393951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споруд, установ та закладів фізичної культури і спорту 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2362" y="4616987"/>
            <a:ext cx="41593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об'єктів житлово-комунального господарства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20498" y="3840102"/>
            <a:ext cx="340637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інших об’єктів комунальної власності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366919" y="1634313"/>
            <a:ext cx="284449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259,7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366919" y="1905345"/>
            <a:ext cx="2242265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121,4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61979" y="2364639"/>
            <a:ext cx="2575198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95,4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961978" y="2635671"/>
            <a:ext cx="2647205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98,0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820716" y="5369572"/>
            <a:ext cx="1408193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1,7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20716" y="5640604"/>
            <a:ext cx="1408193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1,7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889769" y="3108360"/>
            <a:ext cx="2162945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40,5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889769" y="3379392"/>
            <a:ext cx="2162945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40,5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71295" y="4610418"/>
            <a:ext cx="150969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</a:rPr>
              <a:t>9,1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71295" y="4881450"/>
            <a:ext cx="1509697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</a:rPr>
              <a:t>9,1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384595" y="3857817"/>
            <a:ext cx="149639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11,5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84595" y="4128849"/>
            <a:ext cx="1496397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11,5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046367" y="5371825"/>
            <a:ext cx="1363017" cy="9561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418,5млн.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409384" y="5634203"/>
            <a:ext cx="1363017" cy="6937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282,8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909773" y="4929437"/>
            <a:ext cx="152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cs typeface="Times New Roman" panose="02020603050405020304" pitchFamily="18" charset="0"/>
              </a:rPr>
              <a:t>Передбачено</a:t>
            </a:r>
            <a:endParaRPr lang="uk-UA" b="1" i="1" dirty="0"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578572" y="519488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cs typeface="Times New Roman" panose="02020603050405020304" pitchFamily="18" charset="0"/>
              </a:rPr>
              <a:t>Освоєно</a:t>
            </a:r>
            <a:endParaRPr lang="uk-UA" b="1" i="1" dirty="0"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1701569" y="4536133"/>
            <a:ext cx="540060" cy="3708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угольник 32"/>
          <p:cNvSpPr/>
          <p:nvPr/>
        </p:nvSpPr>
        <p:spPr>
          <a:xfrm>
            <a:off x="96929" y="6118110"/>
            <a:ext cx="428963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установ та закладів</a:t>
            </a:r>
            <a:r>
              <a:rPr lang="uk-U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840359" y="6093810"/>
            <a:ext cx="1348464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0,6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840359" y="6364842"/>
            <a:ext cx="1348464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0,6 млн. грн</a:t>
            </a:r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одготовка 4"/>
          <p:cNvSpPr/>
          <p:nvPr/>
        </p:nvSpPr>
        <p:spPr>
          <a:xfrm>
            <a:off x="272480" y="764704"/>
            <a:ext cx="9361040" cy="5544616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 капітального будівництва на 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рік, передбачалось  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виконання будівельних робіт по наступних 29-ти об’єктах:</a:t>
            </a:r>
          </a:p>
          <a:p>
            <a:pPr algn="ctr"/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 будівництво-4 об’єкта</a:t>
            </a:r>
          </a:p>
          <a:p>
            <a:pPr algn="ctr"/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Перехідні 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єкти-13 об’єктів</a:t>
            </a:r>
          </a:p>
          <a:p>
            <a:pPr algn="ctr"/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Об’єкти проектування-12 об’єктів</a:t>
            </a:r>
            <a:endParaRPr lang="uk-UA" sz="2800" i="1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6656" y="1196752"/>
            <a:ext cx="6264696" cy="4104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на кінець </a:t>
            </a:r>
            <a:r>
              <a:rPr lang="uk-UA" sz="3600" i="1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uk-UA" sz="3600" i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р. закінчені  будівельні роботи </a:t>
            </a:r>
            <a:r>
              <a:rPr lang="uk-UA" sz="3600" i="1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об’єктах</a:t>
            </a:r>
            <a:r>
              <a:rPr lang="uk-UA" sz="3600" i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6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6048672" cy="45365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153" y="3484791"/>
            <a:ext cx="3801671" cy="2231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76736" y="212147"/>
            <a:ext cx="69127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Добудова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головного корпусу клінічної лікарні ШМД по вул. Київська,68, м.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Вінниця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716470"/>
            <a:ext cx="72572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</a:t>
            </a:r>
            <a:r>
              <a:rPr lang="uk-UA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обєкту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 125,849 млн.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2016-2021 </a:t>
            </a:r>
            <a:r>
              <a:rPr lang="uk-UA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– 3511,1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м²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52" y="5758742"/>
            <a:ext cx="1813776" cy="1099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72" y="925505"/>
            <a:ext cx="3851152" cy="255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64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852190"/>
            <a:ext cx="6220817" cy="4724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3517329"/>
            <a:ext cx="350964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2576736" y="116632"/>
            <a:ext cx="712879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</a:t>
            </a:r>
            <a:r>
              <a:rPr lang="uk-UA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приміщення спортивного комплексу по вул. Академіка Янгеля,48 в м. </a:t>
            </a:r>
            <a:r>
              <a:rPr lang="uk-UA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7671"/>
            <a:ext cx="920147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81,640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2018-2021 рр.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–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3864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кв.м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281" y="852190"/>
            <a:ext cx="3553519" cy="2665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5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15416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Реконструкція будівлі комунального закладу «Дошкільний навчальний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заклад №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16  Вінницької міської ради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»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по вул. М. Зерова, 12 в м.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Вінниця (1-ша черга)</a:t>
            </a:r>
            <a:endParaRPr lang="uk-UA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40" y="5494125"/>
            <a:ext cx="92890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</a:t>
            </a:r>
            <a:r>
              <a:rPr lang="uk-UA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обєкту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– 59,272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 р.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-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4974 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pPr lvl="0"/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5494125"/>
            <a:ext cx="1905000" cy="1114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794"/>
            <a:ext cx="5353021" cy="415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-1700" r="388" b="13900"/>
          <a:stretch/>
        </p:blipFill>
        <p:spPr>
          <a:xfrm>
            <a:off x="5582037" y="1421496"/>
            <a:ext cx="4123491" cy="385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35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816496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78"/>
          <a:stretch/>
        </p:blipFill>
        <p:spPr>
          <a:xfrm>
            <a:off x="0" y="1052736"/>
            <a:ext cx="596111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2864768" y="-99392"/>
          <a:ext cx="7041232" cy="5630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24787558"/>
              </p:ext>
            </p:extLst>
          </p:nvPr>
        </p:nvGraphicFramePr>
        <p:xfrm>
          <a:off x="17831" y="1402597"/>
          <a:ext cx="6604000" cy="5455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1" b="-400"/>
          <a:stretch/>
        </p:blipFill>
        <p:spPr>
          <a:xfrm>
            <a:off x="6703098" y="4005064"/>
            <a:ext cx="3168352" cy="2672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3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D72E653D316564FA8BCAE4ED9A5FF65" ma:contentTypeVersion="0" ma:contentTypeDescription="Створення нового документа." ma:contentTypeScope="" ma:versionID="b1fb25580faa81d4d9ca8b15741cc8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9241be7b51fdeea48c2b78b971847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2A3988-CA62-4F73-AF37-5369B7ACF54B}">
  <ds:schemaRefs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93A2193-2CAF-4980-9322-342502FCEB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D97FB0F-5FBA-4565-AF0F-9C308BE39C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7740</TotalTime>
  <Words>888</Words>
  <Application>Microsoft Office PowerPoint</Application>
  <PresentationFormat>Аркуш A4 (210x297 мм)</PresentationFormat>
  <Paragraphs>121</Paragraphs>
  <Slides>20</Slides>
  <Notes>8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Тема Office</vt:lpstr>
      <vt:lpstr> Звіт департаменту  капітального будівництва про проведену роботу за 2021 рік 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по завершених проектах ДКБ міської ради</dc:title>
  <dc:creator>Gavriluk@vmr.gov.ua</dc:creator>
  <cp:lastModifiedBy>Гаврилюк Василь Васильович</cp:lastModifiedBy>
  <cp:revision>503</cp:revision>
  <cp:lastPrinted>2022-01-17T08:55:23Z</cp:lastPrinted>
  <dcterms:created xsi:type="dcterms:W3CDTF">2013-04-25T06:21:29Z</dcterms:created>
  <dcterms:modified xsi:type="dcterms:W3CDTF">2022-11-09T09:10:13Z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0x0101004D72E653D316564FA8BCAE4ED9A5FF65</vt:lpwstr>
  </property>
</Properties>
</file>